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753600" cy="7315200"/>
  <p:notesSz cx="6858000" cy="9144000"/>
  <p:embeddedFontLst>
    <p:embeddedFont>
      <p:font typeface="Arimo" panose="020B0604020202020204" pitchFamily="34" charset="0"/>
      <p:regular r:id="rId21"/>
      <p:bold r:id="rId22"/>
      <p:italic r:id="rId23"/>
      <p:boldItalic r:id="rId24"/>
    </p:embeddedFont>
    <p:embeddedFont>
      <p:font typeface="Arimo Bold" panose="020B0604020202020204" pitchFamily="34" charset="0"/>
      <p:regular r:id="rId25"/>
      <p:bold r:id="rId26"/>
    </p:embeddedFont>
    <p:embeddedFont>
      <p:font typeface="Bebas Neue Bold" panose="020B0604020202020204" charset="0"/>
      <p:regular r:id="rId27"/>
    </p:embeddedFont>
    <p:embeddedFont>
      <p:font typeface="Tungsten 1" panose="020B0604020202020204" charset="0"/>
      <p:regular r:id="rId28"/>
    </p:embeddedFont>
    <p:embeddedFont>
      <p:font typeface="Tungsten 2"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8" d="100"/>
          <a:sy n="98" d="100"/>
        </p:scale>
        <p:origin x="178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work in sustainable forestry also includes working to connect stakeholders invested in conserving and improving drinking water quality. The Texas Partnership for Forests &amp; Water was established at the inaugural Texas Forests &amp; Drinking Water Forum hosted by Texas A&amp;M Forest Service and Texas Rural Water Association at Lake Conroe in 2015. At this meeting, 50 professionals in the forest and water sector agreed on the importance of healthy forests to the state’s water supply. There was strong consensus that maintaining or expanding healthy forests in watersheds was a cost effective and appealing strategy to help ensure clean, abundant, supplies of water, and that continued dialogue and collaboration was essential. Since its establishment, TPFW meets regularly (virtually every other month) to coordinate activities and advance forest and water demonstration projects. </a:t>
            </a:r>
          </a:p>
          <a:p>
            <a:endParaRPr lang="en-US"/>
          </a:p>
          <a:p>
            <a:r>
              <a:rPr lang="en-US"/>
              <a:t>In September, the partnership held the 2025 Texas Forests &amp; Water Forum in Conroe. This event included a field visit to the Cook's Branch Conservancy and a full day of speakers and a panel discussing watershed modeling related to forestry, forest/water success stories, financial opportunities related to sustainable forestry and water conservation, and updates on the 89th Legislative session. </a:t>
            </a:r>
          </a:p>
          <a:p>
            <a:endParaRPr lang="en-US"/>
          </a:p>
          <a:p>
            <a:r>
              <a:rPr lang="en-US"/>
              <a:t>This partnership is made stronger by the diverse range of professionals and organizations that are involved. If you're interested in learning more about the Partnership, you can check out our website or contact Julia Schmidt, Texas Partnership for Forests and Water Coordinator.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work also involves engaging the general public in understanding the importance of trees and forests in water quality and quantity.</a:t>
            </a:r>
          </a:p>
          <a:p>
            <a:endParaRPr lang="en-US"/>
          </a:p>
          <a:p>
            <a:r>
              <a:rPr lang="en-US"/>
              <a:t>We regularly partner with other organizations to deliver education to landowners, professionals, and other interested stakeholders. </a:t>
            </a:r>
          </a:p>
          <a:p>
            <a:endParaRPr lang="en-US"/>
          </a:p>
          <a:p>
            <a:r>
              <a:rPr lang="en-US"/>
              <a:t>The Texas Water Resources Institute (TWRI) coordinates "Riparian and Stream Restoration" workshops open to the public to support existing WPP efforts (including locally a workshop in Matagorda). At these trainings, we present on the forest/water relationship and cover best practices that are implementable to stakeholders on small, medium, and large scales. We also provide attendees with online resources available through the Texas Forest Info webpage, including "PlanMyLand", a GIS tool for identifying sensitive areas and locating appropriate areas for various forestry BMPs. Similar workshops would be valuable within the Greater Houston region, especially as the area continues to expand and develop.</a:t>
            </a:r>
          </a:p>
          <a:p>
            <a:endParaRPr lang="en-US"/>
          </a:p>
          <a:p>
            <a:r>
              <a:rPr lang="en-US"/>
              <a:t>We also distribute onepagers and other factsheets related to the importance of forests to water quality and quantity, BMPs, riparian species lists, etc.  We often display these at various community events that we table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regularly partner with various educational institutions, such as SFA and TAMU, to deliver field education to students studying forestry. Additionally, we partner with outside organizations to deliver childhood education related to conservation in formal and informal settings.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U.S. National Arbor Day is celebrated during the last Friday of April. However, in Texas, this is well past the ideal planting window for trees, as our climate at this time is much warmer than the rest of the country. To give young trees the best chance of survival, we general plant in the late fall and winter (between Halloween and Valentine’s Day). As such, Texas Arbor Day is celebrated on the first Friday of November. Houston also recognizes a city-wide Arbor Day on the 4th Saturday of January. All that being said— there are plenty of opportunities throughout the year to celebrate Texas trees and forests!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esc4.net/virtually-wild-texas-progra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0208844" cy="2540369"/>
            <a:chOff x="0" y="0"/>
            <a:chExt cx="6350000" cy="1580134"/>
          </a:xfrm>
        </p:grpSpPr>
        <p:sp>
          <p:nvSpPr>
            <p:cNvPr id="3" name="Freeform 3"/>
            <p:cNvSpPr/>
            <p:nvPr/>
          </p:nvSpPr>
          <p:spPr>
            <a:xfrm>
              <a:off x="0" y="0"/>
              <a:ext cx="6350000" cy="1580134"/>
            </a:xfrm>
            <a:custGeom>
              <a:avLst/>
              <a:gdLst/>
              <a:ahLst/>
              <a:cxnLst/>
              <a:rect l="l" t="t" r="r" b="b"/>
              <a:pathLst>
                <a:path w="6350000" h="1580134">
                  <a:moveTo>
                    <a:pt x="6350000" y="39497"/>
                  </a:moveTo>
                  <a:lnTo>
                    <a:pt x="6350000" y="1540637"/>
                  </a:lnTo>
                  <a:cubicBezTo>
                    <a:pt x="6350000" y="1562481"/>
                    <a:pt x="6332347" y="1580134"/>
                    <a:pt x="6310503" y="1580134"/>
                  </a:cubicBezTo>
                  <a:lnTo>
                    <a:pt x="39497" y="1580134"/>
                  </a:lnTo>
                  <a:cubicBezTo>
                    <a:pt x="17653" y="1580134"/>
                    <a:pt x="0" y="1562481"/>
                    <a:pt x="0" y="1540637"/>
                  </a:cubicBezTo>
                  <a:lnTo>
                    <a:pt x="0" y="39497"/>
                  </a:lnTo>
                  <a:cubicBezTo>
                    <a:pt x="0" y="17653"/>
                    <a:pt x="17653" y="0"/>
                    <a:pt x="39497" y="0"/>
                  </a:cubicBezTo>
                  <a:lnTo>
                    <a:pt x="6310503" y="0"/>
                  </a:lnTo>
                  <a:cubicBezTo>
                    <a:pt x="6332347" y="0"/>
                    <a:pt x="6350000" y="17653"/>
                    <a:pt x="6350000" y="39497"/>
                  </a:cubicBezTo>
                  <a:close/>
                </a:path>
              </a:pathLst>
            </a:custGeom>
            <a:blipFill>
              <a:blip r:embed="rId2"/>
              <a:stretch>
                <a:fillRect t="-84122" b="-84122"/>
              </a:stretch>
            </a:blipFill>
          </p:spPr>
          <p:txBody>
            <a:bodyPr/>
            <a:lstStyle/>
            <a:p>
              <a:endParaRPr lang="en-US"/>
            </a:p>
          </p:txBody>
        </p:sp>
        <p:sp>
          <p:nvSpPr>
            <p:cNvPr id="4" name="Freeform 4"/>
            <p:cNvSpPr/>
            <p:nvPr/>
          </p:nvSpPr>
          <p:spPr>
            <a:xfrm>
              <a:off x="0" y="0"/>
              <a:ext cx="6350000" cy="1580134"/>
            </a:xfrm>
            <a:custGeom>
              <a:avLst/>
              <a:gdLst/>
              <a:ahLst/>
              <a:cxnLst/>
              <a:rect l="l" t="t" r="r" b="b"/>
              <a:pathLst>
                <a:path w="6350000" h="1580134">
                  <a:moveTo>
                    <a:pt x="6350000" y="39497"/>
                  </a:moveTo>
                  <a:lnTo>
                    <a:pt x="6350000" y="1540637"/>
                  </a:lnTo>
                  <a:cubicBezTo>
                    <a:pt x="6350000" y="1562354"/>
                    <a:pt x="6332347" y="1580134"/>
                    <a:pt x="6310503" y="1580134"/>
                  </a:cubicBezTo>
                  <a:lnTo>
                    <a:pt x="39497" y="1580134"/>
                  </a:lnTo>
                  <a:cubicBezTo>
                    <a:pt x="17780" y="1580134"/>
                    <a:pt x="0" y="1562481"/>
                    <a:pt x="0" y="1540637"/>
                  </a:cubicBezTo>
                  <a:lnTo>
                    <a:pt x="0" y="39497"/>
                  </a:lnTo>
                  <a:cubicBezTo>
                    <a:pt x="0" y="17780"/>
                    <a:pt x="17780" y="0"/>
                    <a:pt x="39497" y="0"/>
                  </a:cubicBezTo>
                  <a:lnTo>
                    <a:pt x="6310503" y="0"/>
                  </a:lnTo>
                  <a:cubicBezTo>
                    <a:pt x="6332220" y="0"/>
                    <a:pt x="6350000" y="17780"/>
                    <a:pt x="6350000" y="39497"/>
                  </a:cubicBezTo>
                  <a:close/>
                </a:path>
              </a:pathLst>
            </a:custGeom>
            <a:blipFill>
              <a:blip r:embed="rId3"/>
              <a:stretch>
                <a:fillRect t="-107" b="-107"/>
              </a:stretch>
            </a:blipFill>
          </p:spPr>
          <p:txBody>
            <a:bodyPr/>
            <a:lstStyle/>
            <a:p>
              <a:endParaRPr lang="en-US"/>
            </a:p>
          </p:txBody>
        </p:sp>
      </p:grpSp>
      <p:grpSp>
        <p:nvGrpSpPr>
          <p:cNvPr id="5" name="Group 5"/>
          <p:cNvGrpSpPr/>
          <p:nvPr/>
        </p:nvGrpSpPr>
        <p:grpSpPr>
          <a:xfrm>
            <a:off x="0" y="2530844"/>
            <a:ext cx="9753600" cy="427719"/>
            <a:chOff x="0" y="0"/>
            <a:chExt cx="4639733" cy="203464"/>
          </a:xfrm>
        </p:grpSpPr>
        <p:sp>
          <p:nvSpPr>
            <p:cNvPr id="6" name="Freeform 6"/>
            <p:cNvSpPr/>
            <p:nvPr/>
          </p:nvSpPr>
          <p:spPr>
            <a:xfrm>
              <a:off x="0" y="0"/>
              <a:ext cx="4639733" cy="203464"/>
            </a:xfrm>
            <a:custGeom>
              <a:avLst/>
              <a:gdLst/>
              <a:ahLst/>
              <a:cxnLst/>
              <a:rect l="l" t="t" r="r" b="b"/>
              <a:pathLst>
                <a:path w="4639733" h="203464">
                  <a:moveTo>
                    <a:pt x="0" y="0"/>
                  </a:moveTo>
                  <a:lnTo>
                    <a:pt x="4639733" y="0"/>
                  </a:lnTo>
                  <a:lnTo>
                    <a:pt x="4639733" y="203464"/>
                  </a:lnTo>
                  <a:lnTo>
                    <a:pt x="0" y="203464"/>
                  </a:lnTo>
                  <a:close/>
                </a:path>
              </a:pathLst>
            </a:custGeom>
            <a:solidFill>
              <a:srgbClr val="3E4B1D"/>
            </a:solidFill>
          </p:spPr>
          <p:txBody>
            <a:bodyPr/>
            <a:lstStyle/>
            <a:p>
              <a:endParaRPr lang="en-US"/>
            </a:p>
          </p:txBody>
        </p:sp>
      </p:grpSp>
      <p:sp>
        <p:nvSpPr>
          <p:cNvPr id="7" name="Freeform 7"/>
          <p:cNvSpPr/>
          <p:nvPr/>
        </p:nvSpPr>
        <p:spPr>
          <a:xfrm>
            <a:off x="4254073" y="1643078"/>
            <a:ext cx="1245453" cy="1245453"/>
          </a:xfrm>
          <a:custGeom>
            <a:avLst/>
            <a:gdLst/>
            <a:ahLst/>
            <a:cxnLst/>
            <a:rect l="l" t="t" r="r" b="b"/>
            <a:pathLst>
              <a:path w="1245453" h="1245453">
                <a:moveTo>
                  <a:pt x="0" y="0"/>
                </a:moveTo>
                <a:lnTo>
                  <a:pt x="1245454" y="0"/>
                </a:lnTo>
                <a:lnTo>
                  <a:pt x="1245454" y="1245453"/>
                </a:lnTo>
                <a:lnTo>
                  <a:pt x="0" y="1245453"/>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0" y="6861524"/>
            <a:ext cx="9753600" cy="441092"/>
            <a:chOff x="0" y="0"/>
            <a:chExt cx="4639733" cy="209825"/>
          </a:xfrm>
        </p:grpSpPr>
        <p:sp>
          <p:nvSpPr>
            <p:cNvPr id="9" name="Freeform 9"/>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sp>
        <p:nvSpPr>
          <p:cNvPr id="10" name="TextBox 10"/>
          <p:cNvSpPr txBox="1"/>
          <p:nvPr/>
        </p:nvSpPr>
        <p:spPr>
          <a:xfrm>
            <a:off x="7722911" y="2572301"/>
            <a:ext cx="1773734" cy="316230"/>
          </a:xfrm>
          <a:prstGeom prst="rect">
            <a:avLst/>
          </a:prstGeom>
        </p:spPr>
        <p:txBody>
          <a:bodyPr lIns="0" tIns="0" rIns="0" bIns="0" rtlCol="0" anchor="t">
            <a:spAutoFit/>
          </a:bodyPr>
          <a:lstStyle/>
          <a:p>
            <a:pPr algn="ctr">
              <a:lnSpc>
                <a:spcPts val="2520"/>
              </a:lnSpc>
            </a:pPr>
            <a:r>
              <a:rPr lang="en-US" sz="1800" b="1" spc="252">
                <a:solidFill>
                  <a:srgbClr val="FFFFFF"/>
                </a:solidFill>
                <a:latin typeface="Bebas Neue Bold"/>
                <a:ea typeface="Bebas Neue Bold"/>
                <a:cs typeface="Bebas Neue Bold"/>
                <a:sym typeface="Bebas Neue Bold"/>
              </a:rPr>
              <a:t>TFSWEB.TAMU.EDU</a:t>
            </a:r>
          </a:p>
        </p:txBody>
      </p:sp>
      <p:sp>
        <p:nvSpPr>
          <p:cNvPr id="11" name="TextBox 11"/>
          <p:cNvSpPr txBox="1"/>
          <p:nvPr/>
        </p:nvSpPr>
        <p:spPr>
          <a:xfrm>
            <a:off x="4872038" y="3476847"/>
            <a:ext cx="9525" cy="294831"/>
          </a:xfrm>
          <a:prstGeom prst="rect">
            <a:avLst/>
          </a:prstGeom>
        </p:spPr>
        <p:txBody>
          <a:bodyPr lIns="0" tIns="0" rIns="0" bIns="0" rtlCol="0" anchor="t">
            <a:spAutoFit/>
          </a:bodyPr>
          <a:lstStyle/>
          <a:p>
            <a:pPr algn="ctr">
              <a:lnSpc>
                <a:spcPts val="2124"/>
              </a:lnSpc>
            </a:pPr>
            <a:endParaRPr/>
          </a:p>
        </p:txBody>
      </p:sp>
      <p:sp>
        <p:nvSpPr>
          <p:cNvPr id="12" name="TextBox 12"/>
          <p:cNvSpPr txBox="1"/>
          <p:nvPr/>
        </p:nvSpPr>
        <p:spPr>
          <a:xfrm>
            <a:off x="1195596" y="3322996"/>
            <a:ext cx="7450486" cy="1253652"/>
          </a:xfrm>
          <a:prstGeom prst="rect">
            <a:avLst/>
          </a:prstGeom>
        </p:spPr>
        <p:txBody>
          <a:bodyPr lIns="0" tIns="0" rIns="0" bIns="0" rtlCol="0" anchor="t">
            <a:spAutoFit/>
          </a:bodyPr>
          <a:lstStyle/>
          <a:p>
            <a:pPr algn="ctr">
              <a:lnSpc>
                <a:spcPts val="3359"/>
              </a:lnSpc>
            </a:pPr>
            <a:r>
              <a:rPr lang="en-US" sz="2400" b="1" spc="336">
                <a:solidFill>
                  <a:srgbClr val="5170FF"/>
                </a:solidFill>
                <a:latin typeface="Arimo Bold"/>
                <a:ea typeface="Arimo Bold"/>
                <a:cs typeface="Arimo Bold"/>
                <a:sym typeface="Arimo Bold"/>
              </a:rPr>
              <a:t>ROOTS TO RIVERS</a:t>
            </a:r>
          </a:p>
          <a:p>
            <a:pPr algn="ctr">
              <a:lnSpc>
                <a:spcPts val="3359"/>
              </a:lnSpc>
            </a:pPr>
            <a:r>
              <a:rPr lang="en-US" sz="2400" spc="336">
                <a:solidFill>
                  <a:srgbClr val="000000"/>
                </a:solidFill>
                <a:latin typeface="Arimo"/>
                <a:ea typeface="Arimo"/>
                <a:cs typeface="Arimo"/>
                <a:sym typeface="Arimo"/>
              </a:rPr>
              <a:t>CONSERVATION EDUCATION AND PARTNERSHIPS WITH TEXAS A&amp;M FOREST SERVICE</a:t>
            </a:r>
          </a:p>
        </p:txBody>
      </p:sp>
      <p:sp>
        <p:nvSpPr>
          <p:cNvPr id="13" name="TextBox 13"/>
          <p:cNvSpPr txBox="1"/>
          <p:nvPr/>
        </p:nvSpPr>
        <p:spPr>
          <a:xfrm>
            <a:off x="6411873" y="5585778"/>
            <a:ext cx="1291590" cy="365760"/>
          </a:xfrm>
          <a:prstGeom prst="rect">
            <a:avLst/>
          </a:prstGeom>
        </p:spPr>
        <p:txBody>
          <a:bodyPr lIns="0" tIns="0" rIns="0" bIns="0" rtlCol="0" anchor="t">
            <a:spAutoFit/>
          </a:bodyPr>
          <a:lstStyle/>
          <a:p>
            <a:pPr algn="ctr">
              <a:lnSpc>
                <a:spcPts val="2939"/>
              </a:lnSpc>
            </a:pPr>
            <a:r>
              <a:rPr lang="en-US" sz="2099" spc="293">
                <a:solidFill>
                  <a:srgbClr val="000000"/>
                </a:solidFill>
                <a:latin typeface="Arimo"/>
                <a:ea typeface="Arimo"/>
                <a:cs typeface="Arimo"/>
                <a:sym typeface="Arimo"/>
              </a:rPr>
              <a:t>Sam Hill</a:t>
            </a:r>
          </a:p>
        </p:txBody>
      </p:sp>
      <p:sp>
        <p:nvSpPr>
          <p:cNvPr id="14" name="TextBox 14"/>
          <p:cNvSpPr txBox="1"/>
          <p:nvPr/>
        </p:nvSpPr>
        <p:spPr>
          <a:xfrm>
            <a:off x="6005509" y="5979944"/>
            <a:ext cx="2243435" cy="276225"/>
          </a:xfrm>
          <a:prstGeom prst="rect">
            <a:avLst/>
          </a:prstGeom>
        </p:spPr>
        <p:txBody>
          <a:bodyPr lIns="0" tIns="0" rIns="0" bIns="0" rtlCol="0" anchor="t">
            <a:spAutoFit/>
          </a:bodyPr>
          <a:lstStyle/>
          <a:p>
            <a:pPr algn="ctr">
              <a:lnSpc>
                <a:spcPts val="2100"/>
              </a:lnSpc>
            </a:pPr>
            <a:r>
              <a:rPr lang="en-US" sz="1500" spc="210">
                <a:solidFill>
                  <a:srgbClr val="000000"/>
                </a:solidFill>
                <a:latin typeface="Arimo"/>
                <a:ea typeface="Arimo"/>
                <a:cs typeface="Arimo"/>
                <a:sym typeface="Arimo"/>
              </a:rPr>
              <a:t>Woodland Ecologist </a:t>
            </a:r>
          </a:p>
        </p:txBody>
      </p:sp>
      <p:sp>
        <p:nvSpPr>
          <p:cNvPr id="15" name="TextBox 15"/>
          <p:cNvSpPr txBox="1"/>
          <p:nvPr/>
        </p:nvSpPr>
        <p:spPr>
          <a:xfrm>
            <a:off x="6191395" y="6318107"/>
            <a:ext cx="1871662" cy="276225"/>
          </a:xfrm>
          <a:prstGeom prst="rect">
            <a:avLst/>
          </a:prstGeom>
        </p:spPr>
        <p:txBody>
          <a:bodyPr lIns="0" tIns="0" rIns="0" bIns="0" rtlCol="0" anchor="t">
            <a:spAutoFit/>
          </a:bodyPr>
          <a:lstStyle/>
          <a:p>
            <a:pPr algn="ctr">
              <a:lnSpc>
                <a:spcPts val="2100"/>
              </a:lnSpc>
            </a:pPr>
            <a:r>
              <a:rPr lang="en-US" sz="1500" spc="210">
                <a:solidFill>
                  <a:srgbClr val="000000"/>
                </a:solidFill>
                <a:latin typeface="Arimo"/>
                <a:ea typeface="Arimo"/>
                <a:cs typeface="Arimo"/>
                <a:sym typeface="Arimo"/>
              </a:rPr>
              <a:t>Water Resources</a:t>
            </a:r>
          </a:p>
        </p:txBody>
      </p:sp>
      <p:sp>
        <p:nvSpPr>
          <p:cNvPr id="16" name="TextBox 16"/>
          <p:cNvSpPr txBox="1"/>
          <p:nvPr/>
        </p:nvSpPr>
        <p:spPr>
          <a:xfrm>
            <a:off x="5358374" y="460121"/>
            <a:ext cx="3982566" cy="485648"/>
          </a:xfrm>
          <a:prstGeom prst="rect">
            <a:avLst/>
          </a:prstGeom>
        </p:spPr>
        <p:txBody>
          <a:bodyPr lIns="0" tIns="0" rIns="0" bIns="0" rtlCol="0" anchor="t">
            <a:spAutoFit/>
          </a:bodyPr>
          <a:lstStyle/>
          <a:p>
            <a:pPr algn="ctr">
              <a:lnSpc>
                <a:spcPts val="3944"/>
              </a:lnSpc>
            </a:pPr>
            <a:r>
              <a:rPr lang="en-US" sz="2817" spc="394">
                <a:solidFill>
                  <a:srgbClr val="FFFFFF"/>
                </a:solidFill>
                <a:latin typeface="Tungsten 1"/>
                <a:ea typeface="Tungsten 1"/>
                <a:cs typeface="Tungsten 1"/>
                <a:sym typeface="Tungsten 1"/>
              </a:rPr>
              <a:t>CONSERVE. PROTECT. LEAD. </a:t>
            </a:r>
          </a:p>
        </p:txBody>
      </p:sp>
      <p:sp>
        <p:nvSpPr>
          <p:cNvPr id="17" name="TextBox 17"/>
          <p:cNvSpPr txBox="1"/>
          <p:nvPr/>
        </p:nvSpPr>
        <p:spPr>
          <a:xfrm>
            <a:off x="1536018" y="5557778"/>
            <a:ext cx="1789590" cy="365814"/>
          </a:xfrm>
          <a:prstGeom prst="rect">
            <a:avLst/>
          </a:prstGeom>
        </p:spPr>
        <p:txBody>
          <a:bodyPr lIns="0" tIns="0" rIns="0" bIns="0" rtlCol="0" anchor="t">
            <a:spAutoFit/>
          </a:bodyPr>
          <a:lstStyle/>
          <a:p>
            <a:pPr algn="ctr">
              <a:lnSpc>
                <a:spcPts val="2939"/>
              </a:lnSpc>
            </a:pPr>
            <a:r>
              <a:rPr lang="en-US" sz="2099" spc="293">
                <a:solidFill>
                  <a:srgbClr val="000000"/>
                </a:solidFill>
                <a:latin typeface="Arimo"/>
                <a:ea typeface="Arimo"/>
                <a:cs typeface="Arimo"/>
                <a:sym typeface="Arimo"/>
              </a:rPr>
              <a:t>Jaden Kelly</a:t>
            </a:r>
          </a:p>
        </p:txBody>
      </p:sp>
      <p:sp>
        <p:nvSpPr>
          <p:cNvPr id="18" name="TextBox 18"/>
          <p:cNvSpPr txBox="1"/>
          <p:nvPr/>
        </p:nvSpPr>
        <p:spPr>
          <a:xfrm>
            <a:off x="1145803" y="5969429"/>
            <a:ext cx="2697004" cy="244491"/>
          </a:xfrm>
          <a:prstGeom prst="rect">
            <a:avLst/>
          </a:prstGeom>
        </p:spPr>
        <p:txBody>
          <a:bodyPr wrap="square" lIns="0" tIns="0" rIns="0" bIns="0" rtlCol="0" anchor="t">
            <a:spAutoFit/>
          </a:bodyPr>
          <a:lstStyle/>
          <a:p>
            <a:pPr algn="ctr">
              <a:lnSpc>
                <a:spcPts val="2100"/>
              </a:lnSpc>
            </a:pPr>
            <a:r>
              <a:rPr lang="en-US" sz="1500" spc="210" dirty="0">
                <a:solidFill>
                  <a:srgbClr val="000000"/>
                </a:solidFill>
                <a:latin typeface="Arimo"/>
                <a:ea typeface="Arimo"/>
                <a:cs typeface="Arimo"/>
                <a:sym typeface="Arimo"/>
              </a:rPr>
              <a:t>Program Specialist II</a:t>
            </a:r>
          </a:p>
        </p:txBody>
      </p:sp>
      <p:sp>
        <p:nvSpPr>
          <p:cNvPr id="19" name="TextBox 19"/>
          <p:cNvSpPr txBox="1"/>
          <p:nvPr/>
        </p:nvSpPr>
        <p:spPr>
          <a:xfrm>
            <a:off x="742611" y="6318107"/>
            <a:ext cx="3376404" cy="244491"/>
          </a:xfrm>
          <a:prstGeom prst="rect">
            <a:avLst/>
          </a:prstGeom>
        </p:spPr>
        <p:txBody>
          <a:bodyPr wrap="square" lIns="0" tIns="0" rIns="0" bIns="0" rtlCol="0" anchor="t">
            <a:spAutoFit/>
          </a:bodyPr>
          <a:lstStyle/>
          <a:p>
            <a:pPr algn="ctr">
              <a:lnSpc>
                <a:spcPts val="2100"/>
              </a:lnSpc>
            </a:pPr>
            <a:r>
              <a:rPr lang="en-US" sz="1500" spc="210" dirty="0">
                <a:solidFill>
                  <a:srgbClr val="000000"/>
                </a:solidFill>
                <a:latin typeface="Arimo"/>
                <a:ea typeface="Arimo"/>
                <a:cs typeface="Arimo"/>
                <a:sym typeface="Arimo"/>
              </a:rPr>
              <a:t>Conservation 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9" name="Freeform 9"/>
          <p:cNvSpPr/>
          <p:nvPr/>
        </p:nvSpPr>
        <p:spPr>
          <a:xfrm>
            <a:off x="4642546" y="1278741"/>
            <a:ext cx="5111054" cy="5111054"/>
          </a:xfrm>
          <a:custGeom>
            <a:avLst/>
            <a:gdLst/>
            <a:ahLst/>
            <a:cxnLst/>
            <a:rect l="l" t="t" r="r" b="b"/>
            <a:pathLst>
              <a:path w="5111054" h="5111054">
                <a:moveTo>
                  <a:pt x="0" y="0"/>
                </a:moveTo>
                <a:lnTo>
                  <a:pt x="5111054" y="0"/>
                </a:lnTo>
                <a:lnTo>
                  <a:pt x="5111054" y="5111054"/>
                </a:lnTo>
                <a:lnTo>
                  <a:pt x="0" y="5111054"/>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515046" y="1541283"/>
            <a:ext cx="6278362" cy="4500245"/>
          </a:xfrm>
          <a:prstGeom prst="rect">
            <a:avLst/>
          </a:prstGeom>
        </p:spPr>
        <p:txBody>
          <a:bodyPr lIns="0" tIns="0" rIns="0" bIns="0" rtlCol="0" anchor="t">
            <a:spAutoFit/>
          </a:bodyPr>
          <a:lstStyle/>
          <a:p>
            <a:pPr algn="l">
              <a:lnSpc>
                <a:spcPts val="4480"/>
              </a:lnSpc>
            </a:pPr>
            <a:r>
              <a:rPr lang="en-US" sz="3200" b="1">
                <a:solidFill>
                  <a:srgbClr val="000000"/>
                </a:solidFill>
                <a:latin typeface="Arimo Bold"/>
                <a:ea typeface="Arimo Bold"/>
                <a:cs typeface="Arimo Bold"/>
                <a:sym typeface="Arimo Bold"/>
              </a:rPr>
              <a:t>National Arbor Day</a:t>
            </a:r>
          </a:p>
          <a:p>
            <a:pPr algn="l">
              <a:lnSpc>
                <a:spcPts val="4480"/>
              </a:lnSpc>
            </a:pPr>
            <a:r>
              <a:rPr lang="en-US" sz="3200">
                <a:solidFill>
                  <a:srgbClr val="000000"/>
                </a:solidFill>
                <a:latin typeface="Arimo"/>
                <a:ea typeface="Arimo"/>
                <a:cs typeface="Arimo"/>
                <a:sym typeface="Arimo"/>
              </a:rPr>
              <a:t>Last Friday in April</a:t>
            </a:r>
          </a:p>
          <a:p>
            <a:pPr algn="l">
              <a:lnSpc>
                <a:spcPts val="4480"/>
              </a:lnSpc>
            </a:pPr>
            <a:endParaRPr lang="en-US" sz="3200">
              <a:solidFill>
                <a:srgbClr val="000000"/>
              </a:solidFill>
              <a:latin typeface="Arimo"/>
              <a:ea typeface="Arimo"/>
              <a:cs typeface="Arimo"/>
              <a:sym typeface="Arimo"/>
            </a:endParaRPr>
          </a:p>
          <a:p>
            <a:pPr algn="l">
              <a:lnSpc>
                <a:spcPts val="4480"/>
              </a:lnSpc>
            </a:pPr>
            <a:r>
              <a:rPr lang="en-US" sz="3200" b="1">
                <a:solidFill>
                  <a:srgbClr val="6F800A"/>
                </a:solidFill>
                <a:latin typeface="Arimo Bold"/>
                <a:ea typeface="Arimo Bold"/>
                <a:cs typeface="Arimo Bold"/>
                <a:sym typeface="Arimo Bold"/>
              </a:rPr>
              <a:t>Texas Arbor Day</a:t>
            </a:r>
          </a:p>
          <a:p>
            <a:pPr algn="l">
              <a:lnSpc>
                <a:spcPts val="4480"/>
              </a:lnSpc>
            </a:pPr>
            <a:r>
              <a:rPr lang="en-US" sz="3200">
                <a:solidFill>
                  <a:srgbClr val="000000"/>
                </a:solidFill>
                <a:latin typeface="Arimo"/>
                <a:ea typeface="Arimo"/>
                <a:cs typeface="Arimo"/>
                <a:sym typeface="Arimo"/>
              </a:rPr>
              <a:t>First Friday of November</a:t>
            </a:r>
          </a:p>
          <a:p>
            <a:pPr algn="l">
              <a:lnSpc>
                <a:spcPts val="4480"/>
              </a:lnSpc>
            </a:pPr>
            <a:endParaRPr lang="en-US" sz="3200">
              <a:solidFill>
                <a:srgbClr val="000000"/>
              </a:solidFill>
              <a:latin typeface="Arimo"/>
              <a:ea typeface="Arimo"/>
              <a:cs typeface="Arimo"/>
              <a:sym typeface="Arimo"/>
            </a:endParaRPr>
          </a:p>
          <a:p>
            <a:pPr algn="l">
              <a:lnSpc>
                <a:spcPts val="4480"/>
              </a:lnSpc>
            </a:pPr>
            <a:r>
              <a:rPr lang="en-US" sz="3200" b="1">
                <a:solidFill>
                  <a:srgbClr val="000000"/>
                </a:solidFill>
                <a:latin typeface="Arimo Bold"/>
                <a:ea typeface="Arimo Bold"/>
                <a:cs typeface="Arimo Bold"/>
                <a:sym typeface="Arimo Bold"/>
              </a:rPr>
              <a:t>Houston Arbor Day</a:t>
            </a:r>
          </a:p>
          <a:p>
            <a:pPr algn="l">
              <a:lnSpc>
                <a:spcPts val="4480"/>
              </a:lnSpc>
            </a:pPr>
            <a:r>
              <a:rPr lang="en-US" sz="3200">
                <a:solidFill>
                  <a:srgbClr val="000000"/>
                </a:solidFill>
                <a:latin typeface="Arimo"/>
                <a:ea typeface="Arimo"/>
                <a:cs typeface="Arimo"/>
                <a:sym typeface="Arimo"/>
              </a:rPr>
              <a:t>4th Saturday in January</a:t>
            </a:r>
          </a:p>
        </p:txBody>
      </p:sp>
      <p:sp>
        <p:nvSpPr>
          <p:cNvPr id="11" name="TextBox 11"/>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63706" y="1177705"/>
            <a:ext cx="2717066" cy="5904365"/>
          </a:xfrm>
          <a:custGeom>
            <a:avLst/>
            <a:gdLst/>
            <a:ahLst/>
            <a:cxnLst/>
            <a:rect l="l" t="t" r="r" b="b"/>
            <a:pathLst>
              <a:path w="2717066" h="5904365">
                <a:moveTo>
                  <a:pt x="0" y="0"/>
                </a:moveTo>
                <a:lnTo>
                  <a:pt x="2717066" y="0"/>
                </a:lnTo>
                <a:lnTo>
                  <a:pt x="2717066" y="5904365"/>
                </a:lnTo>
                <a:lnTo>
                  <a:pt x="0" y="5904365"/>
                </a:lnTo>
                <a:lnTo>
                  <a:pt x="0" y="0"/>
                </a:lnTo>
                <a:close/>
              </a:path>
            </a:pathLst>
          </a:custGeom>
          <a:blipFill>
            <a:blip r:embed="rId3"/>
            <a:stretch>
              <a:fillRect r="-117306"/>
            </a:stretch>
          </a:blipFill>
        </p:spPr>
        <p:txBody>
          <a:bodyPr/>
          <a:lstStyle/>
          <a:p>
            <a:endParaRPr lang="en-US"/>
          </a:p>
        </p:txBody>
      </p:sp>
      <p:grpSp>
        <p:nvGrpSpPr>
          <p:cNvPr id="3" name="Group 3"/>
          <p:cNvGrpSpPr/>
          <p:nvPr/>
        </p:nvGrpSpPr>
        <p:grpSpPr>
          <a:xfrm>
            <a:off x="0" y="6861524"/>
            <a:ext cx="9753600" cy="441092"/>
            <a:chOff x="0" y="0"/>
            <a:chExt cx="4639733" cy="209825"/>
          </a:xfrm>
        </p:grpSpPr>
        <p:sp>
          <p:nvSpPr>
            <p:cNvPr id="4" name="Freeform 4"/>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5" name="Group 5"/>
          <p:cNvGrpSpPr/>
          <p:nvPr/>
        </p:nvGrpSpPr>
        <p:grpSpPr>
          <a:xfrm>
            <a:off x="6602" y="213497"/>
            <a:ext cx="9746998" cy="853009"/>
            <a:chOff x="0" y="0"/>
            <a:chExt cx="6530304" cy="571500"/>
          </a:xfrm>
        </p:grpSpPr>
        <p:sp>
          <p:nvSpPr>
            <p:cNvPr id="6" name="Freeform 6"/>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7" name="Group 7"/>
          <p:cNvGrpSpPr/>
          <p:nvPr/>
        </p:nvGrpSpPr>
        <p:grpSpPr>
          <a:xfrm>
            <a:off x="0" y="0"/>
            <a:ext cx="9753600" cy="522244"/>
            <a:chOff x="0" y="0"/>
            <a:chExt cx="4639733" cy="248429"/>
          </a:xfrm>
        </p:grpSpPr>
        <p:sp>
          <p:nvSpPr>
            <p:cNvPr id="8" name="Freeform 8"/>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9" name="Freeform 9"/>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515303" y="1782127"/>
            <a:ext cx="7719253" cy="2876550"/>
          </a:xfrm>
          <a:prstGeom prst="rect">
            <a:avLst/>
          </a:prstGeom>
        </p:spPr>
        <p:txBody>
          <a:bodyPr lIns="0" tIns="0" rIns="0" bIns="0" rtlCol="0" anchor="t">
            <a:spAutoFit/>
          </a:bodyPr>
          <a:lstStyle/>
          <a:p>
            <a:pPr algn="l">
              <a:lnSpc>
                <a:spcPts val="2100"/>
              </a:lnSpc>
            </a:pPr>
            <a:r>
              <a:rPr lang="en-US" sz="1500" b="1">
                <a:solidFill>
                  <a:srgbClr val="5170FF"/>
                </a:solidFill>
                <a:latin typeface="Arimo Bold"/>
                <a:ea typeface="Arimo Bold"/>
                <a:cs typeface="Arimo Bold"/>
                <a:sym typeface="Arimo Bold"/>
              </a:rPr>
              <a:t>State academic environmental competition for high‑schoolers</a:t>
            </a:r>
          </a:p>
          <a:p>
            <a:pPr marL="323852" lvl="1" indent="-161926" algn="l">
              <a:lnSpc>
                <a:spcPts val="2100"/>
              </a:lnSpc>
              <a:buFont typeface="Arial"/>
              <a:buChar char="•"/>
            </a:pPr>
            <a:r>
              <a:rPr lang="en-US" sz="1500">
                <a:solidFill>
                  <a:srgbClr val="000000"/>
                </a:solidFill>
                <a:latin typeface="Arimo"/>
                <a:ea typeface="Arimo"/>
                <a:cs typeface="Arimo"/>
                <a:sym typeface="Arimo"/>
              </a:rPr>
              <a:t>Focuses on real‑world natural resource challenges through hands‑on learning, research, &amp; field science.</a:t>
            </a:r>
          </a:p>
          <a:p>
            <a:pPr marL="323852" lvl="1" indent="-161926" algn="l">
              <a:lnSpc>
                <a:spcPts val="2100"/>
              </a:lnSpc>
              <a:buFont typeface="Arial"/>
              <a:buChar char="•"/>
            </a:pPr>
            <a:r>
              <a:rPr lang="en-US" sz="1500">
                <a:solidFill>
                  <a:srgbClr val="000000"/>
                </a:solidFill>
                <a:latin typeface="Arimo"/>
                <a:ea typeface="Arimo"/>
                <a:cs typeface="Arimo"/>
                <a:sym typeface="Arimo"/>
              </a:rPr>
              <a:t>Winning teams advance to compete at the North American Envirothon.</a:t>
            </a:r>
          </a:p>
          <a:p>
            <a:pPr algn="l">
              <a:lnSpc>
                <a:spcPts val="825"/>
              </a:lnSpc>
            </a:pPr>
            <a:endParaRPr lang="en-US" sz="1500">
              <a:solidFill>
                <a:srgbClr val="000000"/>
              </a:solidFill>
              <a:latin typeface="Arimo"/>
              <a:ea typeface="Arimo"/>
              <a:cs typeface="Arimo"/>
              <a:sym typeface="Arimo"/>
            </a:endParaRPr>
          </a:p>
          <a:p>
            <a:pPr algn="l">
              <a:lnSpc>
                <a:spcPts val="2100"/>
              </a:lnSpc>
            </a:pPr>
            <a:r>
              <a:rPr lang="en-US" sz="1500" b="1">
                <a:solidFill>
                  <a:srgbClr val="000000"/>
                </a:solidFill>
                <a:latin typeface="Arimo Bold"/>
                <a:ea typeface="Arimo Bold"/>
                <a:cs typeface="Arimo Bold"/>
                <a:sym typeface="Arimo Bold"/>
              </a:rPr>
              <a:t>Forestry, Soils/Land Use, Aquatic Ecology, Wildlife, &amp; Current Issue.</a:t>
            </a:r>
          </a:p>
          <a:p>
            <a:pPr algn="l">
              <a:lnSpc>
                <a:spcPts val="750"/>
              </a:lnSpc>
            </a:pPr>
            <a:endParaRPr lang="en-US" sz="1500" b="1">
              <a:solidFill>
                <a:srgbClr val="000000"/>
              </a:solidFill>
              <a:latin typeface="Arimo Bold"/>
              <a:ea typeface="Arimo Bold"/>
              <a:cs typeface="Arimo Bold"/>
              <a:sym typeface="Arimo Bold"/>
            </a:endParaRPr>
          </a:p>
          <a:p>
            <a:pPr marL="323852" lvl="1" indent="-161926" algn="l">
              <a:lnSpc>
                <a:spcPts val="2100"/>
              </a:lnSpc>
              <a:buFont typeface="Arial"/>
              <a:buChar char="•"/>
            </a:pPr>
            <a:r>
              <a:rPr lang="en-US" sz="1500">
                <a:solidFill>
                  <a:srgbClr val="000000"/>
                </a:solidFill>
                <a:latin typeface="Arimo"/>
                <a:ea typeface="Arimo"/>
                <a:cs typeface="Arimo"/>
                <a:sym typeface="Arimo"/>
              </a:rPr>
              <a:t>Includes field-based testing and an oral presentation proposing solutions to complex environmental problems.</a:t>
            </a:r>
          </a:p>
          <a:p>
            <a:pPr marL="323852" lvl="1" indent="-161926" algn="l">
              <a:lnSpc>
                <a:spcPts val="2100"/>
              </a:lnSpc>
              <a:buFont typeface="Arial"/>
              <a:buChar char="•"/>
            </a:pPr>
            <a:r>
              <a:rPr lang="en-US" sz="1500">
                <a:solidFill>
                  <a:srgbClr val="000000"/>
                </a:solidFill>
                <a:latin typeface="Arimo"/>
                <a:ea typeface="Arimo"/>
                <a:cs typeface="Arimo"/>
                <a:sym typeface="Arimo"/>
              </a:rPr>
              <a:t>Encourages collaboration, scientific reasoning, and communication skills.</a:t>
            </a:r>
          </a:p>
          <a:p>
            <a:pPr algn="l">
              <a:lnSpc>
                <a:spcPts val="2100"/>
              </a:lnSpc>
            </a:pPr>
            <a:endParaRPr lang="en-US" sz="1500">
              <a:solidFill>
                <a:srgbClr val="000000"/>
              </a:solidFill>
              <a:latin typeface="Arimo"/>
              <a:ea typeface="Arimo"/>
              <a:cs typeface="Arimo"/>
              <a:sym typeface="Arimo"/>
            </a:endParaRPr>
          </a:p>
          <a:p>
            <a:pPr algn="l">
              <a:lnSpc>
                <a:spcPts val="2100"/>
              </a:lnSpc>
            </a:pPr>
            <a:endParaRPr lang="en-US" sz="1500">
              <a:solidFill>
                <a:srgbClr val="000000"/>
              </a:solidFill>
              <a:latin typeface="Arimo"/>
              <a:ea typeface="Arimo"/>
              <a:cs typeface="Arimo"/>
              <a:sym typeface="Arimo"/>
            </a:endParaRPr>
          </a:p>
        </p:txBody>
      </p:sp>
      <p:sp>
        <p:nvSpPr>
          <p:cNvPr id="11" name="Freeform 11"/>
          <p:cNvSpPr/>
          <p:nvPr/>
        </p:nvSpPr>
        <p:spPr>
          <a:xfrm>
            <a:off x="384841" y="4761946"/>
            <a:ext cx="2995318" cy="1995630"/>
          </a:xfrm>
          <a:custGeom>
            <a:avLst/>
            <a:gdLst/>
            <a:ahLst/>
            <a:cxnLst/>
            <a:rect l="l" t="t" r="r" b="b"/>
            <a:pathLst>
              <a:path w="2995318" h="1995630">
                <a:moveTo>
                  <a:pt x="0" y="0"/>
                </a:moveTo>
                <a:lnTo>
                  <a:pt x="2995318" y="0"/>
                </a:lnTo>
                <a:lnTo>
                  <a:pt x="2995318" y="1995630"/>
                </a:lnTo>
                <a:lnTo>
                  <a:pt x="0" y="1995630"/>
                </a:lnTo>
                <a:lnTo>
                  <a:pt x="0" y="0"/>
                </a:lnTo>
                <a:close/>
              </a:path>
            </a:pathLst>
          </a:custGeom>
          <a:blipFill>
            <a:blip r:embed="rId5"/>
            <a:stretch>
              <a:fillRect/>
            </a:stretch>
          </a:blipFill>
        </p:spPr>
        <p:txBody>
          <a:bodyPr/>
          <a:lstStyle/>
          <a:p>
            <a:endParaRPr lang="en-US"/>
          </a:p>
        </p:txBody>
      </p:sp>
      <p:sp>
        <p:nvSpPr>
          <p:cNvPr id="12" name="Freeform 12"/>
          <p:cNvSpPr/>
          <p:nvPr/>
        </p:nvSpPr>
        <p:spPr>
          <a:xfrm>
            <a:off x="3591264" y="4761946"/>
            <a:ext cx="2882916" cy="2004090"/>
          </a:xfrm>
          <a:custGeom>
            <a:avLst/>
            <a:gdLst/>
            <a:ahLst/>
            <a:cxnLst/>
            <a:rect l="l" t="t" r="r" b="b"/>
            <a:pathLst>
              <a:path w="2882916" h="2004090">
                <a:moveTo>
                  <a:pt x="0" y="0"/>
                </a:moveTo>
                <a:lnTo>
                  <a:pt x="2882916" y="0"/>
                </a:lnTo>
                <a:lnTo>
                  <a:pt x="2882916" y="2004090"/>
                </a:lnTo>
                <a:lnTo>
                  <a:pt x="0" y="2004090"/>
                </a:lnTo>
                <a:lnTo>
                  <a:pt x="0" y="0"/>
                </a:lnTo>
                <a:close/>
              </a:path>
            </a:pathLst>
          </a:custGeom>
          <a:blipFill>
            <a:blip r:embed="rId6"/>
            <a:stretch>
              <a:fillRect l="-95099" t="-100000" r="-13971"/>
            </a:stretch>
          </a:blipFill>
        </p:spPr>
        <p:txBody>
          <a:bodyPr/>
          <a:lstStyle/>
          <a:p>
            <a:endParaRPr lang="en-US"/>
          </a:p>
        </p:txBody>
      </p:sp>
      <p:sp>
        <p:nvSpPr>
          <p:cNvPr id="13" name="Freeform 13"/>
          <p:cNvSpPr/>
          <p:nvPr/>
        </p:nvSpPr>
        <p:spPr>
          <a:xfrm flipH="1">
            <a:off x="6657050" y="4761946"/>
            <a:ext cx="2613311" cy="1995630"/>
          </a:xfrm>
          <a:custGeom>
            <a:avLst/>
            <a:gdLst/>
            <a:ahLst/>
            <a:cxnLst/>
            <a:rect l="l" t="t" r="r" b="b"/>
            <a:pathLst>
              <a:path w="2613311" h="1995630">
                <a:moveTo>
                  <a:pt x="2613311" y="0"/>
                </a:moveTo>
                <a:lnTo>
                  <a:pt x="0" y="0"/>
                </a:lnTo>
                <a:lnTo>
                  <a:pt x="0" y="1995630"/>
                </a:lnTo>
                <a:lnTo>
                  <a:pt x="2613311" y="1995630"/>
                </a:lnTo>
                <a:lnTo>
                  <a:pt x="2613311" y="0"/>
                </a:lnTo>
                <a:close/>
              </a:path>
            </a:pathLst>
          </a:custGeom>
          <a:blipFill>
            <a:blip r:embed="rId7"/>
            <a:stretch>
              <a:fillRect l="-14617"/>
            </a:stretch>
          </a:blipFill>
        </p:spPr>
        <p:txBody>
          <a:bodyPr/>
          <a:lstStyle/>
          <a:p>
            <a:endParaRPr lang="en-US"/>
          </a:p>
        </p:txBody>
      </p:sp>
      <p:sp>
        <p:nvSpPr>
          <p:cNvPr id="14" name="TextBox 14"/>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5" name="TextBox 15"/>
          <p:cNvSpPr txBox="1"/>
          <p:nvPr/>
        </p:nvSpPr>
        <p:spPr>
          <a:xfrm>
            <a:off x="515046" y="1047750"/>
            <a:ext cx="5558776"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TEXAS ENVIROTHON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63706" y="1177705"/>
            <a:ext cx="2717066" cy="5904365"/>
          </a:xfrm>
          <a:custGeom>
            <a:avLst/>
            <a:gdLst/>
            <a:ahLst/>
            <a:cxnLst/>
            <a:rect l="l" t="t" r="r" b="b"/>
            <a:pathLst>
              <a:path w="2717066" h="5904365">
                <a:moveTo>
                  <a:pt x="0" y="0"/>
                </a:moveTo>
                <a:lnTo>
                  <a:pt x="2717066" y="0"/>
                </a:lnTo>
                <a:lnTo>
                  <a:pt x="2717066" y="5904365"/>
                </a:lnTo>
                <a:lnTo>
                  <a:pt x="0" y="5904365"/>
                </a:lnTo>
                <a:lnTo>
                  <a:pt x="0" y="0"/>
                </a:lnTo>
                <a:close/>
              </a:path>
            </a:pathLst>
          </a:custGeom>
          <a:blipFill>
            <a:blip r:embed="rId3"/>
            <a:stretch>
              <a:fillRect r="-117306"/>
            </a:stretch>
          </a:blipFill>
        </p:spPr>
        <p:txBody>
          <a:bodyPr/>
          <a:lstStyle/>
          <a:p>
            <a:endParaRPr lang="en-US"/>
          </a:p>
        </p:txBody>
      </p:sp>
      <p:grpSp>
        <p:nvGrpSpPr>
          <p:cNvPr id="3" name="Group 3"/>
          <p:cNvGrpSpPr/>
          <p:nvPr/>
        </p:nvGrpSpPr>
        <p:grpSpPr>
          <a:xfrm>
            <a:off x="0" y="6861524"/>
            <a:ext cx="9753600" cy="441092"/>
            <a:chOff x="0" y="0"/>
            <a:chExt cx="4639733" cy="209825"/>
          </a:xfrm>
        </p:grpSpPr>
        <p:sp>
          <p:nvSpPr>
            <p:cNvPr id="4" name="Freeform 4"/>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5" name="Group 5"/>
          <p:cNvGrpSpPr/>
          <p:nvPr/>
        </p:nvGrpSpPr>
        <p:grpSpPr>
          <a:xfrm>
            <a:off x="6602" y="213497"/>
            <a:ext cx="9746998" cy="853009"/>
            <a:chOff x="0" y="0"/>
            <a:chExt cx="6530304" cy="571500"/>
          </a:xfrm>
        </p:grpSpPr>
        <p:sp>
          <p:nvSpPr>
            <p:cNvPr id="6" name="Freeform 6"/>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7" name="Group 7"/>
          <p:cNvGrpSpPr/>
          <p:nvPr/>
        </p:nvGrpSpPr>
        <p:grpSpPr>
          <a:xfrm>
            <a:off x="0" y="0"/>
            <a:ext cx="9753600" cy="522244"/>
            <a:chOff x="0" y="0"/>
            <a:chExt cx="4639733" cy="248429"/>
          </a:xfrm>
        </p:grpSpPr>
        <p:sp>
          <p:nvSpPr>
            <p:cNvPr id="8" name="Freeform 8"/>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9" name="Freeform 9"/>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4"/>
            <a:stretch>
              <a:fillRect/>
            </a:stretch>
          </a:blipFill>
        </p:spPr>
        <p:txBody>
          <a:bodyPr/>
          <a:lstStyle/>
          <a:p>
            <a:endParaRPr lang="en-US"/>
          </a:p>
        </p:txBody>
      </p:sp>
      <p:sp>
        <p:nvSpPr>
          <p:cNvPr id="10" name="Freeform 10"/>
          <p:cNvSpPr/>
          <p:nvPr/>
        </p:nvSpPr>
        <p:spPr>
          <a:xfrm>
            <a:off x="198740" y="4447895"/>
            <a:ext cx="1082096" cy="1130126"/>
          </a:xfrm>
          <a:custGeom>
            <a:avLst/>
            <a:gdLst/>
            <a:ahLst/>
            <a:cxnLst/>
            <a:rect l="l" t="t" r="r" b="b"/>
            <a:pathLst>
              <a:path w="1082096" h="1130126">
                <a:moveTo>
                  <a:pt x="0" y="0"/>
                </a:moveTo>
                <a:lnTo>
                  <a:pt x="1082096" y="0"/>
                </a:lnTo>
                <a:lnTo>
                  <a:pt x="1082096" y="1130126"/>
                </a:lnTo>
                <a:lnTo>
                  <a:pt x="0" y="1130126"/>
                </a:lnTo>
                <a:lnTo>
                  <a:pt x="0" y="0"/>
                </a:lnTo>
                <a:close/>
              </a:path>
            </a:pathLst>
          </a:custGeom>
          <a:blipFill>
            <a:blip r:embed="rId5"/>
            <a:stretch>
              <a:fillRect/>
            </a:stretch>
          </a:blipFill>
        </p:spPr>
        <p:txBody>
          <a:bodyPr/>
          <a:lstStyle/>
          <a:p>
            <a:endParaRPr lang="en-US"/>
          </a:p>
        </p:txBody>
      </p:sp>
      <p:sp>
        <p:nvSpPr>
          <p:cNvPr id="11" name="Freeform 11"/>
          <p:cNvSpPr/>
          <p:nvPr/>
        </p:nvSpPr>
        <p:spPr>
          <a:xfrm>
            <a:off x="1223686" y="5424643"/>
            <a:ext cx="1005880" cy="1283503"/>
          </a:xfrm>
          <a:custGeom>
            <a:avLst/>
            <a:gdLst/>
            <a:ahLst/>
            <a:cxnLst/>
            <a:rect l="l" t="t" r="r" b="b"/>
            <a:pathLst>
              <a:path w="1005880" h="1283503">
                <a:moveTo>
                  <a:pt x="0" y="0"/>
                </a:moveTo>
                <a:lnTo>
                  <a:pt x="1005880" y="0"/>
                </a:lnTo>
                <a:lnTo>
                  <a:pt x="1005880" y="1283504"/>
                </a:lnTo>
                <a:lnTo>
                  <a:pt x="0" y="1283504"/>
                </a:lnTo>
                <a:lnTo>
                  <a:pt x="0" y="0"/>
                </a:lnTo>
                <a:close/>
              </a:path>
            </a:pathLst>
          </a:custGeom>
          <a:blipFill>
            <a:blip r:embed="rId6"/>
            <a:stretch>
              <a:fillRect/>
            </a:stretch>
          </a:blipFill>
        </p:spPr>
        <p:txBody>
          <a:bodyPr/>
          <a:lstStyle/>
          <a:p>
            <a:endParaRPr lang="en-US"/>
          </a:p>
        </p:txBody>
      </p:sp>
      <p:sp>
        <p:nvSpPr>
          <p:cNvPr id="12" name="Freeform 12"/>
          <p:cNvSpPr/>
          <p:nvPr/>
        </p:nvSpPr>
        <p:spPr>
          <a:xfrm>
            <a:off x="2444983" y="4447895"/>
            <a:ext cx="4343372" cy="2260252"/>
          </a:xfrm>
          <a:custGeom>
            <a:avLst/>
            <a:gdLst/>
            <a:ahLst/>
            <a:cxnLst/>
            <a:rect l="l" t="t" r="r" b="b"/>
            <a:pathLst>
              <a:path w="4343372" h="2260252">
                <a:moveTo>
                  <a:pt x="0" y="0"/>
                </a:moveTo>
                <a:lnTo>
                  <a:pt x="4343372" y="0"/>
                </a:lnTo>
                <a:lnTo>
                  <a:pt x="4343372" y="2260252"/>
                </a:lnTo>
                <a:lnTo>
                  <a:pt x="0" y="2260252"/>
                </a:lnTo>
                <a:lnTo>
                  <a:pt x="0" y="0"/>
                </a:lnTo>
                <a:close/>
              </a:path>
            </a:pathLst>
          </a:custGeom>
          <a:blipFill>
            <a:blip r:embed="rId7"/>
            <a:stretch>
              <a:fillRect t="-40398" b="-3723"/>
            </a:stretch>
          </a:blipFill>
        </p:spPr>
        <p:txBody>
          <a:bodyPr/>
          <a:lstStyle/>
          <a:p>
            <a:endParaRPr lang="en-US"/>
          </a:p>
        </p:txBody>
      </p:sp>
      <p:sp>
        <p:nvSpPr>
          <p:cNvPr id="13" name="Freeform 13"/>
          <p:cNvSpPr/>
          <p:nvPr/>
        </p:nvSpPr>
        <p:spPr>
          <a:xfrm flipH="1">
            <a:off x="6867307" y="4129888"/>
            <a:ext cx="2454932" cy="2637249"/>
          </a:xfrm>
          <a:custGeom>
            <a:avLst/>
            <a:gdLst/>
            <a:ahLst/>
            <a:cxnLst/>
            <a:rect l="l" t="t" r="r" b="b"/>
            <a:pathLst>
              <a:path w="2454932" h="2637249">
                <a:moveTo>
                  <a:pt x="2454932" y="0"/>
                </a:moveTo>
                <a:lnTo>
                  <a:pt x="0" y="0"/>
                </a:lnTo>
                <a:lnTo>
                  <a:pt x="0" y="2637249"/>
                </a:lnTo>
                <a:lnTo>
                  <a:pt x="2454932" y="2637249"/>
                </a:lnTo>
                <a:lnTo>
                  <a:pt x="2454932" y="0"/>
                </a:lnTo>
                <a:close/>
              </a:path>
            </a:pathLst>
          </a:custGeom>
          <a:blipFill>
            <a:blip r:embed="rId8"/>
            <a:stretch>
              <a:fillRect r="-43235"/>
            </a:stretch>
          </a:blipFill>
        </p:spPr>
        <p:txBody>
          <a:bodyPr/>
          <a:lstStyle/>
          <a:p>
            <a:endParaRPr lang="en-US"/>
          </a:p>
        </p:txBody>
      </p:sp>
      <p:sp>
        <p:nvSpPr>
          <p:cNvPr id="14" name="TextBox 14"/>
          <p:cNvSpPr txBox="1"/>
          <p:nvPr/>
        </p:nvSpPr>
        <p:spPr>
          <a:xfrm>
            <a:off x="515303" y="1782127"/>
            <a:ext cx="7771878" cy="2132647"/>
          </a:xfrm>
          <a:prstGeom prst="rect">
            <a:avLst/>
          </a:prstGeom>
        </p:spPr>
        <p:txBody>
          <a:bodyPr lIns="0" tIns="0" rIns="0" bIns="0" rtlCol="0" anchor="t">
            <a:spAutoFit/>
          </a:bodyPr>
          <a:lstStyle/>
          <a:p>
            <a:pPr algn="l">
              <a:lnSpc>
                <a:spcPts val="2100"/>
              </a:lnSpc>
            </a:pPr>
            <a:r>
              <a:rPr lang="en-US" sz="1500">
                <a:solidFill>
                  <a:srgbClr val="5170FF"/>
                </a:solidFill>
                <a:latin typeface="Arimo"/>
                <a:ea typeface="Arimo"/>
                <a:cs typeface="Arimo"/>
                <a:sym typeface="Arimo"/>
              </a:rPr>
              <a:t>Texas forestry competition for 4-H and FFA youth.</a:t>
            </a:r>
          </a:p>
          <a:p>
            <a:pPr algn="l">
              <a:lnSpc>
                <a:spcPts val="885"/>
              </a:lnSpc>
            </a:pPr>
            <a:endParaRPr lang="en-US" sz="1500">
              <a:solidFill>
                <a:srgbClr val="5170FF"/>
              </a:solidFill>
              <a:latin typeface="Arimo"/>
              <a:ea typeface="Arimo"/>
              <a:cs typeface="Arimo"/>
              <a:sym typeface="Arimo"/>
            </a:endParaRPr>
          </a:p>
          <a:p>
            <a:pPr algn="l">
              <a:lnSpc>
                <a:spcPts val="2100"/>
              </a:lnSpc>
            </a:pPr>
            <a:r>
              <a:rPr lang="en-US" sz="1500">
                <a:solidFill>
                  <a:srgbClr val="000000"/>
                </a:solidFill>
                <a:latin typeface="Arimo"/>
                <a:ea typeface="Arimo"/>
                <a:cs typeface="Arimo"/>
                <a:sym typeface="Arimo"/>
              </a:rPr>
              <a:t>Highlights value of well‑managed forests, teaching methods of developing and managing woodlands for both habitat &amp; production.</a:t>
            </a:r>
          </a:p>
          <a:p>
            <a:pPr algn="l">
              <a:lnSpc>
                <a:spcPts val="750"/>
              </a:lnSpc>
            </a:pPr>
            <a:endParaRPr lang="en-US" sz="1500">
              <a:solidFill>
                <a:srgbClr val="000000"/>
              </a:solidFill>
              <a:latin typeface="Arimo"/>
              <a:ea typeface="Arimo"/>
              <a:cs typeface="Arimo"/>
              <a:sym typeface="Arimo"/>
            </a:endParaRPr>
          </a:p>
          <a:p>
            <a:pPr marL="323852" lvl="1" indent="-161926" algn="l">
              <a:lnSpc>
                <a:spcPts val="2100"/>
              </a:lnSpc>
              <a:buFont typeface="Arial"/>
              <a:buChar char="•"/>
            </a:pPr>
            <a:r>
              <a:rPr lang="en-US" sz="1500">
                <a:solidFill>
                  <a:srgbClr val="000000"/>
                </a:solidFill>
                <a:latin typeface="Arimo"/>
                <a:ea typeface="Arimo"/>
                <a:cs typeface="Arimo"/>
                <a:sym typeface="Arimo"/>
              </a:rPr>
              <a:t>Species ID, site evaluation, best management practices, plot analysis for production and timber–forage–wildlife relationships.</a:t>
            </a:r>
          </a:p>
          <a:p>
            <a:pPr marL="323852" lvl="1" indent="-161926" algn="l">
              <a:lnSpc>
                <a:spcPts val="2415"/>
              </a:lnSpc>
              <a:buFont typeface="Arial"/>
              <a:buChar char="•"/>
            </a:pPr>
            <a:r>
              <a:rPr lang="en-US" sz="1500">
                <a:solidFill>
                  <a:srgbClr val="000000"/>
                </a:solidFill>
                <a:latin typeface="Arimo"/>
                <a:ea typeface="Arimo"/>
                <a:cs typeface="Arimo"/>
                <a:sym typeface="Arimo"/>
              </a:rPr>
              <a:t>Exposure to forestry &amp; forest‑management careers.</a:t>
            </a:r>
          </a:p>
          <a:p>
            <a:pPr algn="l">
              <a:lnSpc>
                <a:spcPts val="2415"/>
              </a:lnSpc>
            </a:pPr>
            <a:endParaRPr lang="en-US" sz="1500">
              <a:solidFill>
                <a:srgbClr val="000000"/>
              </a:solidFill>
              <a:latin typeface="Arimo"/>
              <a:ea typeface="Arimo"/>
              <a:cs typeface="Arimo"/>
              <a:sym typeface="Arimo"/>
            </a:endParaRPr>
          </a:p>
        </p:txBody>
      </p:sp>
      <p:sp>
        <p:nvSpPr>
          <p:cNvPr id="15" name="TextBox 15"/>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6" name="TextBox 16"/>
          <p:cNvSpPr txBox="1"/>
          <p:nvPr/>
        </p:nvSpPr>
        <p:spPr>
          <a:xfrm>
            <a:off x="515303" y="1047750"/>
            <a:ext cx="5558776"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TEXAS WOODLANDS CLINIC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78396" y="3345600"/>
            <a:ext cx="3736471" cy="3736471"/>
          </a:xfrm>
          <a:custGeom>
            <a:avLst/>
            <a:gdLst/>
            <a:ahLst/>
            <a:cxnLst/>
            <a:rect l="l" t="t" r="r" b="b"/>
            <a:pathLst>
              <a:path w="3736471" h="3736471">
                <a:moveTo>
                  <a:pt x="0" y="0"/>
                </a:moveTo>
                <a:lnTo>
                  <a:pt x="3736471" y="0"/>
                </a:lnTo>
                <a:lnTo>
                  <a:pt x="3736471" y="3736470"/>
                </a:lnTo>
                <a:lnTo>
                  <a:pt x="0" y="373647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6861524"/>
            <a:ext cx="9753600" cy="441092"/>
            <a:chOff x="0" y="0"/>
            <a:chExt cx="4639733" cy="209825"/>
          </a:xfrm>
        </p:grpSpPr>
        <p:sp>
          <p:nvSpPr>
            <p:cNvPr id="4" name="Freeform 4"/>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5" name="Group 5"/>
          <p:cNvGrpSpPr/>
          <p:nvPr/>
        </p:nvGrpSpPr>
        <p:grpSpPr>
          <a:xfrm>
            <a:off x="6602" y="213497"/>
            <a:ext cx="9746998" cy="853009"/>
            <a:chOff x="0" y="0"/>
            <a:chExt cx="6530304" cy="571500"/>
          </a:xfrm>
        </p:grpSpPr>
        <p:sp>
          <p:nvSpPr>
            <p:cNvPr id="6" name="Freeform 6"/>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7" name="Group 7"/>
          <p:cNvGrpSpPr/>
          <p:nvPr/>
        </p:nvGrpSpPr>
        <p:grpSpPr>
          <a:xfrm>
            <a:off x="0" y="0"/>
            <a:ext cx="9753600" cy="522244"/>
            <a:chOff x="0" y="0"/>
            <a:chExt cx="4639733" cy="248429"/>
          </a:xfrm>
        </p:grpSpPr>
        <p:sp>
          <p:nvSpPr>
            <p:cNvPr id="8" name="Freeform 8"/>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9" name="Freeform 9"/>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4"/>
            <a:stretch>
              <a:fillRect/>
            </a:stretch>
          </a:blipFill>
        </p:spPr>
        <p:txBody>
          <a:bodyPr/>
          <a:lstStyle/>
          <a:p>
            <a:endParaRPr lang="en-US"/>
          </a:p>
        </p:txBody>
      </p:sp>
      <p:pic>
        <p:nvPicPr>
          <p:cNvPr id="10" name="Picture 10"/>
          <p:cNvPicPr>
            <a:picLocks noChangeAspect="1"/>
          </p:cNvPicPr>
          <p:nvPr/>
        </p:nvPicPr>
        <p:blipFill>
          <a:blip r:embed="rId5"/>
          <a:stretch>
            <a:fillRect/>
          </a:stretch>
        </p:blipFill>
        <p:spPr>
          <a:xfrm>
            <a:off x="-123825" y="5499449"/>
            <a:ext cx="1485900" cy="1485900"/>
          </a:xfrm>
          <a:prstGeom prst="rect">
            <a:avLst/>
          </a:prstGeom>
        </p:spPr>
      </p:pic>
      <p:sp>
        <p:nvSpPr>
          <p:cNvPr id="11" name="TextBox 11"/>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2" name="TextBox 12"/>
          <p:cNvSpPr txBox="1"/>
          <p:nvPr/>
        </p:nvSpPr>
        <p:spPr>
          <a:xfrm>
            <a:off x="515046" y="1782028"/>
            <a:ext cx="8631111" cy="4010025"/>
          </a:xfrm>
          <a:prstGeom prst="rect">
            <a:avLst/>
          </a:prstGeom>
        </p:spPr>
        <p:txBody>
          <a:bodyPr lIns="0" tIns="0" rIns="0" bIns="0" rtlCol="0" anchor="t">
            <a:spAutoFit/>
          </a:bodyPr>
          <a:lstStyle/>
          <a:p>
            <a:pPr marL="323852" lvl="1" indent="-161926" algn="l">
              <a:lnSpc>
                <a:spcPts val="2100"/>
              </a:lnSpc>
              <a:buFont typeface="Arial"/>
              <a:buChar char="•"/>
            </a:pPr>
            <a:r>
              <a:rPr lang="en-US" sz="1500" spc="210">
                <a:solidFill>
                  <a:srgbClr val="000000"/>
                </a:solidFill>
                <a:latin typeface="Arimo"/>
                <a:ea typeface="Arimo"/>
                <a:cs typeface="Arimo"/>
                <a:sym typeface="Arimo"/>
              </a:rPr>
              <a:t>HAUFC was formed in 1986 with the mission of providing a forum where the different interests involved in urban forestry could come together to </a:t>
            </a:r>
            <a:r>
              <a:rPr lang="en-US" sz="1500" b="1" spc="210">
                <a:solidFill>
                  <a:srgbClr val="000000"/>
                </a:solidFill>
                <a:latin typeface="Arimo Bold"/>
                <a:ea typeface="Arimo Bold"/>
                <a:cs typeface="Arimo Bold"/>
                <a:sym typeface="Arimo Bold"/>
              </a:rPr>
              <a:t>develop programs for an enhanced urban forest in the greater Houston area</a:t>
            </a:r>
          </a:p>
          <a:p>
            <a:pPr algn="l">
              <a:lnSpc>
                <a:spcPts val="2100"/>
              </a:lnSpc>
            </a:pPr>
            <a:endParaRPr lang="en-US" sz="1500" b="1" spc="210">
              <a:solidFill>
                <a:srgbClr val="000000"/>
              </a:solidFill>
              <a:latin typeface="Arimo Bold"/>
              <a:ea typeface="Arimo Bold"/>
              <a:cs typeface="Arimo Bold"/>
              <a:sym typeface="Arimo Bold"/>
            </a:endParaRPr>
          </a:p>
          <a:p>
            <a:pPr marL="647703" lvl="2" indent="-215901" algn="l">
              <a:lnSpc>
                <a:spcPts val="2100"/>
              </a:lnSpc>
              <a:buFont typeface="Arial"/>
              <a:buChar char="⚬"/>
            </a:pPr>
            <a:r>
              <a:rPr lang="en-US" sz="1500" spc="210">
                <a:solidFill>
                  <a:srgbClr val="000000"/>
                </a:solidFill>
                <a:latin typeface="Arimo"/>
                <a:ea typeface="Arimo"/>
                <a:cs typeface="Arimo"/>
                <a:sym typeface="Arimo"/>
              </a:rPr>
              <a:t>Online resources on why, where, and what to plant, tree care, tree care and diseases, local ordinances</a:t>
            </a:r>
          </a:p>
          <a:p>
            <a:pPr algn="l">
              <a:lnSpc>
                <a:spcPts val="2100"/>
              </a:lnSpc>
            </a:pPr>
            <a:endParaRPr lang="en-US" sz="1500" spc="210">
              <a:solidFill>
                <a:srgbClr val="000000"/>
              </a:solidFill>
              <a:latin typeface="Arimo"/>
              <a:ea typeface="Arimo"/>
              <a:cs typeface="Arimo"/>
              <a:sym typeface="Arimo"/>
            </a:endParaRPr>
          </a:p>
          <a:p>
            <a:pPr marL="647703" lvl="2" indent="-215901" algn="l">
              <a:lnSpc>
                <a:spcPts val="2100"/>
              </a:lnSpc>
              <a:buFont typeface="Arial"/>
              <a:buChar char="⚬"/>
            </a:pPr>
            <a:r>
              <a:rPr lang="en-US" sz="1500" spc="210">
                <a:solidFill>
                  <a:srgbClr val="000000"/>
                </a:solidFill>
                <a:latin typeface="Arimo"/>
                <a:ea typeface="Arimo"/>
                <a:cs typeface="Arimo"/>
                <a:sym typeface="Arimo"/>
              </a:rPr>
              <a:t>Annual Tree Planting Competition</a:t>
            </a:r>
          </a:p>
          <a:p>
            <a:pPr algn="l">
              <a:lnSpc>
                <a:spcPts val="2100"/>
              </a:lnSpc>
            </a:pPr>
            <a:endParaRPr lang="en-US" sz="1500" spc="210">
              <a:solidFill>
                <a:srgbClr val="000000"/>
              </a:solidFill>
              <a:latin typeface="Arimo"/>
              <a:ea typeface="Arimo"/>
              <a:cs typeface="Arimo"/>
              <a:sym typeface="Arimo"/>
            </a:endParaRPr>
          </a:p>
          <a:p>
            <a:pPr marL="647703" lvl="2" indent="-215901" algn="l">
              <a:lnSpc>
                <a:spcPts val="2100"/>
              </a:lnSpc>
              <a:buFont typeface="Arial"/>
              <a:buChar char="⚬"/>
            </a:pPr>
            <a:r>
              <a:rPr lang="en-US" sz="1500" spc="210">
                <a:solidFill>
                  <a:srgbClr val="000000"/>
                </a:solidFill>
                <a:latin typeface="Arimo"/>
                <a:ea typeface="Arimo"/>
                <a:cs typeface="Arimo"/>
                <a:sym typeface="Arimo"/>
              </a:rPr>
              <a:t>Workshops for tree care professionals</a:t>
            </a:r>
          </a:p>
          <a:p>
            <a:pPr algn="l">
              <a:lnSpc>
                <a:spcPts val="2100"/>
              </a:lnSpc>
            </a:pPr>
            <a:endParaRPr lang="en-US" sz="1500" spc="210">
              <a:solidFill>
                <a:srgbClr val="000000"/>
              </a:solidFill>
              <a:latin typeface="Arimo"/>
              <a:ea typeface="Arimo"/>
              <a:cs typeface="Arimo"/>
              <a:sym typeface="Arimo"/>
            </a:endParaRPr>
          </a:p>
          <a:p>
            <a:pPr marL="971555" lvl="3" indent="-242889" algn="l">
              <a:lnSpc>
                <a:spcPts val="2100"/>
              </a:lnSpc>
              <a:buFont typeface="Arial"/>
              <a:buChar char="￭"/>
            </a:pPr>
            <a:r>
              <a:rPr lang="en-US" sz="1500" spc="210">
                <a:solidFill>
                  <a:srgbClr val="000000"/>
                </a:solidFill>
                <a:latin typeface="Arimo"/>
                <a:ea typeface="Arimo"/>
                <a:cs typeface="Arimo"/>
                <a:sym typeface="Arimo"/>
              </a:rPr>
              <a:t>Bilingual Safety Workshop</a:t>
            </a:r>
          </a:p>
          <a:p>
            <a:pPr algn="l">
              <a:lnSpc>
                <a:spcPts val="2100"/>
              </a:lnSpc>
            </a:pPr>
            <a:endParaRPr lang="en-US" sz="1500" spc="210">
              <a:solidFill>
                <a:srgbClr val="000000"/>
              </a:solidFill>
              <a:latin typeface="Arimo"/>
              <a:ea typeface="Arimo"/>
              <a:cs typeface="Arimo"/>
              <a:sym typeface="Arimo"/>
            </a:endParaRPr>
          </a:p>
          <a:p>
            <a:pPr marL="971555" lvl="3" indent="-242889" algn="l">
              <a:lnSpc>
                <a:spcPts val="2100"/>
              </a:lnSpc>
              <a:buFont typeface="Arial"/>
              <a:buChar char="￭"/>
            </a:pPr>
            <a:r>
              <a:rPr lang="en-US" sz="1500" spc="210">
                <a:solidFill>
                  <a:srgbClr val="000000"/>
                </a:solidFill>
                <a:latin typeface="Arimo"/>
                <a:ea typeface="Arimo"/>
                <a:cs typeface="Arimo"/>
                <a:sym typeface="Arimo"/>
              </a:rPr>
              <a:t>ISA Certified Arborist Prep Course</a:t>
            </a:r>
          </a:p>
        </p:txBody>
      </p:sp>
      <p:sp>
        <p:nvSpPr>
          <p:cNvPr id="13" name="TextBox 13"/>
          <p:cNvSpPr txBox="1"/>
          <p:nvPr/>
        </p:nvSpPr>
        <p:spPr>
          <a:xfrm>
            <a:off x="515046" y="1047456"/>
            <a:ext cx="6714255"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HOUSTON AREA URBAN FORESTRY COUNCIL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pic>
        <p:nvPicPr>
          <p:cNvPr id="9" name="Picture 9"/>
          <p:cNvPicPr>
            <a:picLocks noChangeAspect="1"/>
          </p:cNvPicPr>
          <p:nvPr/>
        </p:nvPicPr>
        <p:blipFill>
          <a:blip r:embed="rId4"/>
          <a:stretch>
            <a:fillRect/>
          </a:stretch>
        </p:blipFill>
        <p:spPr>
          <a:xfrm>
            <a:off x="-117223" y="5499449"/>
            <a:ext cx="1485900" cy="1485900"/>
          </a:xfrm>
          <a:prstGeom prst="rect">
            <a:avLst/>
          </a:prstGeom>
        </p:spPr>
      </p:pic>
      <p:sp>
        <p:nvSpPr>
          <p:cNvPr id="10" name="Freeform 10"/>
          <p:cNvSpPr/>
          <p:nvPr/>
        </p:nvSpPr>
        <p:spPr>
          <a:xfrm>
            <a:off x="4118816" y="2461401"/>
            <a:ext cx="5517698" cy="4263676"/>
          </a:xfrm>
          <a:custGeom>
            <a:avLst/>
            <a:gdLst/>
            <a:ahLst/>
            <a:cxnLst/>
            <a:rect l="l" t="t" r="r" b="b"/>
            <a:pathLst>
              <a:path w="5517698" h="4263676">
                <a:moveTo>
                  <a:pt x="0" y="0"/>
                </a:moveTo>
                <a:lnTo>
                  <a:pt x="5517698" y="0"/>
                </a:lnTo>
                <a:lnTo>
                  <a:pt x="5517698" y="4263676"/>
                </a:lnTo>
                <a:lnTo>
                  <a:pt x="0" y="4263676"/>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2" name="TextBox 12"/>
          <p:cNvSpPr txBox="1"/>
          <p:nvPr/>
        </p:nvSpPr>
        <p:spPr>
          <a:xfrm>
            <a:off x="515046" y="1782028"/>
            <a:ext cx="8507034" cy="542925"/>
          </a:xfrm>
          <a:prstGeom prst="rect">
            <a:avLst/>
          </a:prstGeom>
        </p:spPr>
        <p:txBody>
          <a:bodyPr lIns="0" tIns="0" rIns="0" bIns="0" rtlCol="0" anchor="t">
            <a:spAutoFit/>
          </a:bodyPr>
          <a:lstStyle/>
          <a:p>
            <a:pPr marL="323852" lvl="1" indent="-161926" algn="l">
              <a:lnSpc>
                <a:spcPts val="2100"/>
              </a:lnSpc>
              <a:buFont typeface="Arial"/>
              <a:buChar char="•"/>
            </a:pPr>
            <a:r>
              <a:rPr lang="en-US" sz="1500" spc="210">
                <a:solidFill>
                  <a:srgbClr val="000000"/>
                </a:solidFill>
                <a:latin typeface="Arimo"/>
                <a:ea typeface="Arimo"/>
                <a:cs typeface="Arimo"/>
                <a:sym typeface="Arimo"/>
              </a:rPr>
              <a:t>Statewide collaboration to </a:t>
            </a:r>
            <a:r>
              <a:rPr lang="en-US" sz="1500" b="1" spc="210">
                <a:solidFill>
                  <a:srgbClr val="000000"/>
                </a:solidFill>
                <a:latin typeface="Arimo Bold"/>
                <a:ea typeface="Arimo Bold"/>
                <a:cs typeface="Arimo Bold"/>
                <a:sym typeface="Arimo Bold"/>
              </a:rPr>
              <a:t>increase communication and cooperation across the forest, water, corporate, and conservation sectors</a:t>
            </a:r>
            <a:r>
              <a:rPr lang="en-US" sz="1500" spc="210">
                <a:solidFill>
                  <a:srgbClr val="000000"/>
                </a:solidFill>
                <a:latin typeface="Arimo"/>
                <a:ea typeface="Arimo"/>
                <a:cs typeface="Arimo"/>
                <a:sym typeface="Arimo"/>
              </a:rPr>
              <a:t>. </a:t>
            </a:r>
          </a:p>
        </p:txBody>
      </p:sp>
      <p:sp>
        <p:nvSpPr>
          <p:cNvPr id="13" name="TextBox 13"/>
          <p:cNvSpPr txBox="1"/>
          <p:nvPr/>
        </p:nvSpPr>
        <p:spPr>
          <a:xfrm>
            <a:off x="515046" y="1047456"/>
            <a:ext cx="6714255"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TEXAS PARTNERSHIP FOR FORESTS &amp; WATER</a:t>
            </a:r>
          </a:p>
        </p:txBody>
      </p:sp>
      <p:sp>
        <p:nvSpPr>
          <p:cNvPr id="14" name="TextBox 14"/>
          <p:cNvSpPr txBox="1"/>
          <p:nvPr/>
        </p:nvSpPr>
        <p:spPr>
          <a:xfrm>
            <a:off x="1244852" y="5807103"/>
            <a:ext cx="2718650" cy="1028700"/>
          </a:xfrm>
          <a:prstGeom prst="rect">
            <a:avLst/>
          </a:prstGeom>
        </p:spPr>
        <p:txBody>
          <a:bodyPr lIns="0" tIns="0" rIns="0" bIns="0" rtlCol="0" anchor="t">
            <a:spAutoFit/>
          </a:bodyPr>
          <a:lstStyle/>
          <a:p>
            <a:pPr algn="l">
              <a:lnSpc>
                <a:spcPts val="2099"/>
              </a:lnSpc>
              <a:spcBef>
                <a:spcPct val="0"/>
              </a:spcBef>
            </a:pPr>
            <a:r>
              <a:rPr lang="en-US" sz="1499">
                <a:solidFill>
                  <a:srgbClr val="3B7CBC"/>
                </a:solidFill>
                <a:latin typeface="Arimo"/>
                <a:ea typeface="Arimo"/>
                <a:cs typeface="Arimo"/>
                <a:sym typeface="Arimo"/>
              </a:rPr>
              <a:t>If you are interested in receiving the TPFW Newsletter or joining the Partnership, please contact </a:t>
            </a:r>
            <a:r>
              <a:rPr lang="en-US" sz="1499" b="1">
                <a:solidFill>
                  <a:srgbClr val="3B7CBC"/>
                </a:solidFill>
                <a:latin typeface="Arimo Bold"/>
                <a:ea typeface="Arimo Bold"/>
                <a:cs typeface="Arimo Bold"/>
                <a:sym typeface="Arimo Bold"/>
              </a:rPr>
              <a:t>TPFW@tfs.tamu.edu</a:t>
            </a:r>
          </a:p>
        </p:txBody>
      </p:sp>
      <p:sp>
        <p:nvSpPr>
          <p:cNvPr id="15" name="TextBox 15"/>
          <p:cNvSpPr txBox="1"/>
          <p:nvPr/>
        </p:nvSpPr>
        <p:spPr>
          <a:xfrm>
            <a:off x="515046" y="2578128"/>
            <a:ext cx="3652800" cy="2676525"/>
          </a:xfrm>
          <a:prstGeom prst="rect">
            <a:avLst/>
          </a:prstGeom>
        </p:spPr>
        <p:txBody>
          <a:bodyPr lIns="0" tIns="0" rIns="0" bIns="0" rtlCol="0" anchor="t">
            <a:spAutoFit/>
          </a:bodyPr>
          <a:lstStyle/>
          <a:p>
            <a:pPr marL="647703" lvl="2" indent="-215901" algn="l">
              <a:lnSpc>
                <a:spcPts val="2100"/>
              </a:lnSpc>
              <a:buFont typeface="Arial"/>
              <a:buChar char="⚬"/>
            </a:pPr>
            <a:r>
              <a:rPr lang="en-US" sz="1500" spc="210">
                <a:solidFill>
                  <a:srgbClr val="000000"/>
                </a:solidFill>
                <a:latin typeface="Arimo"/>
                <a:ea typeface="Arimo"/>
                <a:cs typeface="Arimo"/>
                <a:sym typeface="Arimo"/>
              </a:rPr>
              <a:t>45+ partnering state and federal agencies, water utilities, corporations, local government, landowners, and conservation organizations</a:t>
            </a:r>
          </a:p>
          <a:p>
            <a:pPr algn="l">
              <a:lnSpc>
                <a:spcPts val="2100"/>
              </a:lnSpc>
            </a:pPr>
            <a:endParaRPr lang="en-US" sz="1500" spc="210">
              <a:solidFill>
                <a:srgbClr val="000000"/>
              </a:solidFill>
              <a:latin typeface="Arimo"/>
              <a:ea typeface="Arimo"/>
              <a:cs typeface="Arimo"/>
              <a:sym typeface="Arimo"/>
            </a:endParaRPr>
          </a:p>
          <a:p>
            <a:pPr marL="323852" lvl="1" indent="-161926" algn="l">
              <a:lnSpc>
                <a:spcPts val="2100"/>
              </a:lnSpc>
              <a:buFont typeface="Arial"/>
              <a:buChar char="•"/>
            </a:pPr>
            <a:r>
              <a:rPr lang="en-US" sz="1500" spc="210">
                <a:solidFill>
                  <a:srgbClr val="000000"/>
                </a:solidFill>
                <a:latin typeface="Arimo"/>
                <a:ea typeface="Arimo"/>
                <a:cs typeface="Arimo"/>
                <a:sym typeface="Arimo"/>
              </a:rPr>
              <a:t>Partnership meetings every other month, Forests &amp; Water Forum every 2 years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9" name="Freeform 9"/>
          <p:cNvSpPr/>
          <p:nvPr/>
        </p:nvSpPr>
        <p:spPr>
          <a:xfrm>
            <a:off x="6585094" y="2979523"/>
            <a:ext cx="2900038" cy="3423182"/>
          </a:xfrm>
          <a:custGeom>
            <a:avLst/>
            <a:gdLst/>
            <a:ahLst/>
            <a:cxnLst/>
            <a:rect l="l" t="t" r="r" b="b"/>
            <a:pathLst>
              <a:path w="2900038" h="3423182">
                <a:moveTo>
                  <a:pt x="0" y="0"/>
                </a:moveTo>
                <a:lnTo>
                  <a:pt x="2900038" y="0"/>
                </a:lnTo>
                <a:lnTo>
                  <a:pt x="2900038" y="3423182"/>
                </a:lnTo>
                <a:lnTo>
                  <a:pt x="0" y="3423182"/>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515046" y="1782028"/>
            <a:ext cx="6172457" cy="4810125"/>
          </a:xfrm>
          <a:prstGeom prst="rect">
            <a:avLst/>
          </a:prstGeom>
        </p:spPr>
        <p:txBody>
          <a:bodyPr lIns="0" tIns="0" rIns="0" bIns="0" rtlCol="0" anchor="t">
            <a:spAutoFit/>
          </a:bodyPr>
          <a:lstStyle/>
          <a:p>
            <a:pPr marL="323852" lvl="1" indent="-161926" algn="l">
              <a:lnSpc>
                <a:spcPts val="2100"/>
              </a:lnSpc>
              <a:buFont typeface="Arial"/>
              <a:buChar char="•"/>
            </a:pPr>
            <a:r>
              <a:rPr lang="en-US" sz="1500" spc="210">
                <a:solidFill>
                  <a:srgbClr val="000000"/>
                </a:solidFill>
                <a:latin typeface="Arimo"/>
                <a:ea typeface="Arimo"/>
                <a:cs typeface="Arimo"/>
                <a:sym typeface="Arimo"/>
              </a:rPr>
              <a:t>Workshops on </a:t>
            </a:r>
            <a:r>
              <a:rPr lang="en-US" sz="1500" b="1" spc="210">
                <a:solidFill>
                  <a:srgbClr val="5170FF"/>
                </a:solidFill>
                <a:latin typeface="Arimo Bold"/>
                <a:ea typeface="Arimo Bold"/>
                <a:cs typeface="Arimo Bold"/>
                <a:sym typeface="Arimo Bold"/>
              </a:rPr>
              <a:t>Texas Forestry Best Management Practices (BMPs)</a:t>
            </a:r>
          </a:p>
          <a:p>
            <a:pPr algn="l">
              <a:lnSpc>
                <a:spcPts val="2100"/>
              </a:lnSpc>
            </a:pPr>
            <a:endParaRPr lang="en-US" sz="1500" b="1" spc="210">
              <a:solidFill>
                <a:srgbClr val="5170FF"/>
              </a:solidFill>
              <a:latin typeface="Arimo Bold"/>
              <a:ea typeface="Arimo Bold"/>
              <a:cs typeface="Arimo Bold"/>
              <a:sym typeface="Arimo Bold"/>
            </a:endParaRPr>
          </a:p>
          <a:p>
            <a:pPr marL="647703" lvl="2" indent="-215901" algn="l">
              <a:lnSpc>
                <a:spcPts val="2100"/>
              </a:lnSpc>
              <a:buFont typeface="Arial"/>
              <a:buChar char="⚬"/>
            </a:pPr>
            <a:r>
              <a:rPr lang="en-US" sz="1500" spc="210">
                <a:solidFill>
                  <a:srgbClr val="000000"/>
                </a:solidFill>
                <a:latin typeface="Arimo"/>
                <a:ea typeface="Arimo"/>
                <a:cs typeface="Arimo"/>
                <a:sym typeface="Arimo"/>
              </a:rPr>
              <a:t>Texas Riparian &amp; Stream Ecosystem Workshops (Texas Water Resources Institute)</a:t>
            </a:r>
          </a:p>
          <a:p>
            <a:pPr algn="l">
              <a:lnSpc>
                <a:spcPts val="2100"/>
              </a:lnSpc>
            </a:pPr>
            <a:endParaRPr lang="en-US" sz="1500" spc="210">
              <a:solidFill>
                <a:srgbClr val="000000"/>
              </a:solidFill>
              <a:latin typeface="Arimo"/>
              <a:ea typeface="Arimo"/>
              <a:cs typeface="Arimo"/>
              <a:sym typeface="Arimo"/>
            </a:endParaRPr>
          </a:p>
          <a:p>
            <a:pPr marL="647703" lvl="2" indent="-215901" algn="l">
              <a:lnSpc>
                <a:spcPts val="2100"/>
              </a:lnSpc>
              <a:buFont typeface="Arial"/>
              <a:buChar char="⚬"/>
            </a:pPr>
            <a:r>
              <a:rPr lang="en-US" sz="1500" spc="210">
                <a:solidFill>
                  <a:srgbClr val="000000"/>
                </a:solidFill>
                <a:latin typeface="Arimo"/>
                <a:ea typeface="Arimo"/>
                <a:cs typeface="Arimo"/>
                <a:sym typeface="Arimo"/>
              </a:rPr>
              <a:t>Silvicultural BMP workshops</a:t>
            </a:r>
          </a:p>
          <a:p>
            <a:pPr algn="l">
              <a:lnSpc>
                <a:spcPts val="2100"/>
              </a:lnSpc>
            </a:pPr>
            <a:endParaRPr lang="en-US" sz="1500" spc="210">
              <a:solidFill>
                <a:srgbClr val="000000"/>
              </a:solidFill>
              <a:latin typeface="Arimo"/>
              <a:ea typeface="Arimo"/>
              <a:cs typeface="Arimo"/>
              <a:sym typeface="Arimo"/>
            </a:endParaRPr>
          </a:p>
          <a:p>
            <a:pPr marL="971555" lvl="3" indent="-242889" algn="l">
              <a:lnSpc>
                <a:spcPts val="2100"/>
              </a:lnSpc>
              <a:buFont typeface="Arial"/>
              <a:buChar char="￭"/>
            </a:pPr>
            <a:r>
              <a:rPr lang="en-US" sz="1500" spc="210">
                <a:solidFill>
                  <a:srgbClr val="000000"/>
                </a:solidFill>
                <a:latin typeface="Arimo"/>
                <a:ea typeface="Arimo"/>
                <a:cs typeface="Arimo"/>
                <a:sym typeface="Arimo"/>
              </a:rPr>
              <a:t>Can be expanded out for urban forestry operations</a:t>
            </a:r>
          </a:p>
          <a:p>
            <a:pPr algn="l">
              <a:lnSpc>
                <a:spcPts val="2100"/>
              </a:lnSpc>
            </a:pPr>
            <a:endParaRPr lang="en-US" sz="1500" spc="210">
              <a:solidFill>
                <a:srgbClr val="000000"/>
              </a:solidFill>
              <a:latin typeface="Arimo"/>
              <a:ea typeface="Arimo"/>
              <a:cs typeface="Arimo"/>
              <a:sym typeface="Arimo"/>
            </a:endParaRPr>
          </a:p>
          <a:p>
            <a:pPr marL="647703" lvl="2" indent="-215901" algn="l">
              <a:lnSpc>
                <a:spcPts val="2100"/>
              </a:lnSpc>
              <a:buFont typeface="Arial"/>
              <a:buChar char="⚬"/>
            </a:pPr>
            <a:r>
              <a:rPr lang="en-US" sz="1500" spc="210">
                <a:solidFill>
                  <a:srgbClr val="000000"/>
                </a:solidFill>
                <a:latin typeface="Arimo"/>
                <a:ea typeface="Arimo"/>
                <a:cs typeface="Arimo"/>
                <a:sym typeface="Arimo"/>
              </a:rPr>
              <a:t>Forest landowner education</a:t>
            </a:r>
          </a:p>
          <a:p>
            <a:pPr algn="l">
              <a:lnSpc>
                <a:spcPts val="2100"/>
              </a:lnSpc>
            </a:pPr>
            <a:endParaRPr lang="en-US" sz="1500" spc="210">
              <a:solidFill>
                <a:srgbClr val="000000"/>
              </a:solidFill>
              <a:latin typeface="Arimo"/>
              <a:ea typeface="Arimo"/>
              <a:cs typeface="Arimo"/>
              <a:sym typeface="Arimo"/>
            </a:endParaRPr>
          </a:p>
          <a:p>
            <a:pPr marL="971555" lvl="3" indent="-242889" algn="l">
              <a:lnSpc>
                <a:spcPts val="2100"/>
              </a:lnSpc>
              <a:buFont typeface="Arial"/>
              <a:buChar char="￭"/>
            </a:pPr>
            <a:r>
              <a:rPr lang="en-US" sz="1500" spc="210">
                <a:solidFill>
                  <a:srgbClr val="000000"/>
                </a:solidFill>
                <a:latin typeface="Arimo"/>
                <a:ea typeface="Arimo"/>
                <a:cs typeface="Arimo"/>
                <a:sym typeface="Arimo"/>
              </a:rPr>
              <a:t>Site visits and consultations</a:t>
            </a:r>
          </a:p>
          <a:p>
            <a:pPr algn="l">
              <a:lnSpc>
                <a:spcPts val="2100"/>
              </a:lnSpc>
            </a:pPr>
            <a:endParaRPr lang="en-US" sz="1500" spc="210">
              <a:solidFill>
                <a:srgbClr val="000000"/>
              </a:solidFill>
              <a:latin typeface="Arimo"/>
              <a:ea typeface="Arimo"/>
              <a:cs typeface="Arimo"/>
              <a:sym typeface="Arimo"/>
            </a:endParaRPr>
          </a:p>
          <a:p>
            <a:pPr marL="323852" lvl="1" indent="-161926" algn="l">
              <a:lnSpc>
                <a:spcPts val="2100"/>
              </a:lnSpc>
              <a:buFont typeface="Arial"/>
              <a:buChar char="•"/>
            </a:pPr>
            <a:r>
              <a:rPr lang="en-US" sz="1500" spc="210">
                <a:solidFill>
                  <a:srgbClr val="000000"/>
                </a:solidFill>
                <a:latin typeface="Arimo"/>
                <a:ea typeface="Arimo"/>
                <a:cs typeface="Arimo"/>
                <a:sym typeface="Arimo"/>
              </a:rPr>
              <a:t>BMP demonstration areas, factsheets, forest/water one-pagers</a:t>
            </a:r>
          </a:p>
          <a:p>
            <a:pPr algn="l">
              <a:lnSpc>
                <a:spcPts val="2100"/>
              </a:lnSpc>
            </a:pPr>
            <a:endParaRPr lang="en-US" sz="1500" spc="210">
              <a:solidFill>
                <a:srgbClr val="000000"/>
              </a:solidFill>
              <a:latin typeface="Arimo"/>
              <a:ea typeface="Arimo"/>
              <a:cs typeface="Arimo"/>
              <a:sym typeface="Arimo"/>
            </a:endParaRPr>
          </a:p>
        </p:txBody>
      </p:sp>
      <p:sp>
        <p:nvSpPr>
          <p:cNvPr id="11" name="TextBox 11"/>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2" name="TextBox 12"/>
          <p:cNvSpPr txBox="1"/>
          <p:nvPr/>
        </p:nvSpPr>
        <p:spPr>
          <a:xfrm>
            <a:off x="515046" y="1047456"/>
            <a:ext cx="6983598"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FOREST/WATER EDUCATION AND OUTREACH</a:t>
            </a:r>
          </a:p>
        </p:txBody>
      </p:sp>
      <p:sp>
        <p:nvSpPr>
          <p:cNvPr id="13" name="TextBox 13"/>
          <p:cNvSpPr txBox="1"/>
          <p:nvPr/>
        </p:nvSpPr>
        <p:spPr>
          <a:xfrm>
            <a:off x="5273283" y="6545580"/>
            <a:ext cx="4363231" cy="217170"/>
          </a:xfrm>
          <a:prstGeom prst="rect">
            <a:avLst/>
          </a:prstGeom>
        </p:spPr>
        <p:txBody>
          <a:bodyPr lIns="0" tIns="0" rIns="0" bIns="0" rtlCol="0" anchor="t">
            <a:spAutoFit/>
          </a:bodyPr>
          <a:lstStyle/>
          <a:p>
            <a:pPr algn="r">
              <a:lnSpc>
                <a:spcPts val="1679"/>
              </a:lnSpc>
              <a:spcBef>
                <a:spcPct val="0"/>
              </a:spcBef>
            </a:pPr>
            <a:r>
              <a:rPr lang="en-US" sz="1200">
                <a:solidFill>
                  <a:srgbClr val="000000"/>
                </a:solidFill>
                <a:latin typeface="Arimo"/>
                <a:ea typeface="Arimo"/>
                <a:cs typeface="Arimo"/>
                <a:sym typeface="Arimo"/>
              </a:rPr>
              <a:t>Texas Forestry Best Management Practices Handbook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9" name="Freeform 9"/>
          <p:cNvSpPr/>
          <p:nvPr/>
        </p:nvSpPr>
        <p:spPr>
          <a:xfrm>
            <a:off x="6602" y="4789627"/>
            <a:ext cx="6027338" cy="2071897"/>
          </a:xfrm>
          <a:custGeom>
            <a:avLst/>
            <a:gdLst/>
            <a:ahLst/>
            <a:cxnLst/>
            <a:rect l="l" t="t" r="r" b="b"/>
            <a:pathLst>
              <a:path w="6027338" h="2071897">
                <a:moveTo>
                  <a:pt x="0" y="0"/>
                </a:moveTo>
                <a:lnTo>
                  <a:pt x="6027338" y="0"/>
                </a:lnTo>
                <a:lnTo>
                  <a:pt x="6027338" y="2071897"/>
                </a:lnTo>
                <a:lnTo>
                  <a:pt x="0" y="2071897"/>
                </a:lnTo>
                <a:lnTo>
                  <a:pt x="0" y="0"/>
                </a:lnTo>
                <a:close/>
              </a:path>
            </a:pathLst>
          </a:custGeom>
          <a:blipFill>
            <a:blip r:embed="rId4"/>
            <a:stretch>
              <a:fillRect/>
            </a:stretch>
          </a:blipFill>
        </p:spPr>
        <p:txBody>
          <a:bodyPr/>
          <a:lstStyle/>
          <a:p>
            <a:endParaRPr lang="en-US"/>
          </a:p>
        </p:txBody>
      </p:sp>
      <p:sp>
        <p:nvSpPr>
          <p:cNvPr id="10" name="Freeform 10"/>
          <p:cNvSpPr/>
          <p:nvPr/>
        </p:nvSpPr>
        <p:spPr>
          <a:xfrm>
            <a:off x="6403102" y="1754510"/>
            <a:ext cx="2618978" cy="2708152"/>
          </a:xfrm>
          <a:custGeom>
            <a:avLst/>
            <a:gdLst/>
            <a:ahLst/>
            <a:cxnLst/>
            <a:rect l="l" t="t" r="r" b="b"/>
            <a:pathLst>
              <a:path w="2618978" h="2708152">
                <a:moveTo>
                  <a:pt x="0" y="0"/>
                </a:moveTo>
                <a:lnTo>
                  <a:pt x="2618978" y="0"/>
                </a:lnTo>
                <a:lnTo>
                  <a:pt x="2618978" y="2708152"/>
                </a:lnTo>
                <a:lnTo>
                  <a:pt x="0" y="2708152"/>
                </a:lnTo>
                <a:lnTo>
                  <a:pt x="0" y="0"/>
                </a:lnTo>
                <a:close/>
              </a:path>
            </a:pathLst>
          </a:custGeom>
          <a:blipFill>
            <a:blip r:embed="rId5"/>
            <a:stretch>
              <a:fillRect t="-28942"/>
            </a:stretch>
          </a:blipFill>
        </p:spPr>
        <p:txBody>
          <a:bodyPr/>
          <a:lstStyle/>
          <a:p>
            <a:endParaRPr lang="en-US"/>
          </a:p>
        </p:txBody>
      </p:sp>
      <p:sp>
        <p:nvSpPr>
          <p:cNvPr id="11" name="TextBox 11"/>
          <p:cNvSpPr txBox="1"/>
          <p:nvPr/>
        </p:nvSpPr>
        <p:spPr>
          <a:xfrm>
            <a:off x="6403102" y="4424562"/>
            <a:ext cx="2618978" cy="845820"/>
          </a:xfrm>
          <a:prstGeom prst="rect">
            <a:avLst/>
          </a:prstGeom>
        </p:spPr>
        <p:txBody>
          <a:bodyPr lIns="0" tIns="0" rIns="0" bIns="0" rtlCol="0" anchor="t">
            <a:spAutoFit/>
          </a:bodyPr>
          <a:lstStyle/>
          <a:p>
            <a:pPr algn="r">
              <a:lnSpc>
                <a:spcPts val="1679"/>
              </a:lnSpc>
              <a:spcBef>
                <a:spcPct val="0"/>
              </a:spcBef>
            </a:pPr>
            <a:r>
              <a:rPr lang="en-US" sz="1200">
                <a:solidFill>
                  <a:srgbClr val="000000"/>
                </a:solidFill>
                <a:latin typeface="Arimo"/>
                <a:ea typeface="Arimo"/>
                <a:cs typeface="Arimo"/>
                <a:sym typeface="Arimo"/>
              </a:rPr>
              <a:t>Cassidy Ince, Texas A&amp;M Forest Service, shows off a surface runoff model at the Houston Water Works Festival (2022). </a:t>
            </a:r>
          </a:p>
        </p:txBody>
      </p:sp>
      <p:pic>
        <p:nvPicPr>
          <p:cNvPr id="12" name="Picture 12"/>
          <p:cNvPicPr>
            <a:picLocks noChangeAspect="1"/>
          </p:cNvPicPr>
          <p:nvPr/>
        </p:nvPicPr>
        <p:blipFill>
          <a:blip r:embed="rId6"/>
          <a:stretch>
            <a:fillRect/>
          </a:stretch>
        </p:blipFill>
        <p:spPr>
          <a:xfrm>
            <a:off x="5890977" y="5288932"/>
            <a:ext cx="1715555" cy="1715555"/>
          </a:xfrm>
          <a:prstGeom prst="rect">
            <a:avLst/>
          </a:prstGeom>
        </p:spPr>
      </p:pic>
      <p:sp>
        <p:nvSpPr>
          <p:cNvPr id="13" name="TextBox 13"/>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4" name="TextBox 14"/>
          <p:cNvSpPr txBox="1"/>
          <p:nvPr/>
        </p:nvSpPr>
        <p:spPr>
          <a:xfrm>
            <a:off x="515046" y="1047456"/>
            <a:ext cx="6983598"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FOREST/WATER EDUCATION AND OUTREACH</a:t>
            </a:r>
          </a:p>
        </p:txBody>
      </p:sp>
      <p:sp>
        <p:nvSpPr>
          <p:cNvPr id="15" name="TextBox 15"/>
          <p:cNvSpPr txBox="1"/>
          <p:nvPr/>
        </p:nvSpPr>
        <p:spPr>
          <a:xfrm>
            <a:off x="515046" y="1786137"/>
            <a:ext cx="6268857" cy="2676525"/>
          </a:xfrm>
          <a:prstGeom prst="rect">
            <a:avLst/>
          </a:prstGeom>
        </p:spPr>
        <p:txBody>
          <a:bodyPr lIns="0" tIns="0" rIns="0" bIns="0" rtlCol="0" anchor="t">
            <a:spAutoFit/>
          </a:bodyPr>
          <a:lstStyle/>
          <a:p>
            <a:pPr marL="323852" lvl="1" indent="-161926" algn="l">
              <a:lnSpc>
                <a:spcPts val="2100"/>
              </a:lnSpc>
              <a:buFont typeface="Arial"/>
              <a:buChar char="•"/>
            </a:pPr>
            <a:r>
              <a:rPr lang="en-US" sz="1500" spc="210">
                <a:solidFill>
                  <a:srgbClr val="000000"/>
                </a:solidFill>
                <a:latin typeface="Arimo"/>
                <a:ea typeface="Arimo"/>
                <a:cs typeface="Arimo"/>
                <a:sym typeface="Arimo"/>
              </a:rPr>
              <a:t>Field days, fairs, and trade events</a:t>
            </a:r>
          </a:p>
          <a:p>
            <a:pPr algn="l">
              <a:lnSpc>
                <a:spcPts val="2100"/>
              </a:lnSpc>
            </a:pPr>
            <a:endParaRPr lang="en-US" sz="1500" spc="210">
              <a:solidFill>
                <a:srgbClr val="000000"/>
              </a:solidFill>
              <a:latin typeface="Arimo"/>
              <a:ea typeface="Arimo"/>
              <a:cs typeface="Arimo"/>
              <a:sym typeface="Arimo"/>
            </a:endParaRPr>
          </a:p>
          <a:p>
            <a:pPr marL="323852" lvl="1" indent="-161926" algn="l">
              <a:lnSpc>
                <a:spcPts val="2100"/>
              </a:lnSpc>
              <a:buFont typeface="Arial"/>
              <a:buChar char="•"/>
            </a:pPr>
            <a:r>
              <a:rPr lang="en-US" sz="1500" spc="210">
                <a:solidFill>
                  <a:srgbClr val="000000"/>
                </a:solidFill>
                <a:latin typeface="Arimo"/>
                <a:ea typeface="Arimo"/>
                <a:cs typeface="Arimo"/>
                <a:sym typeface="Arimo"/>
              </a:rPr>
              <a:t>University outreach</a:t>
            </a:r>
          </a:p>
          <a:p>
            <a:pPr algn="l">
              <a:lnSpc>
                <a:spcPts val="2100"/>
              </a:lnSpc>
            </a:pPr>
            <a:endParaRPr lang="en-US" sz="1500" spc="210">
              <a:solidFill>
                <a:srgbClr val="000000"/>
              </a:solidFill>
              <a:latin typeface="Arimo"/>
              <a:ea typeface="Arimo"/>
              <a:cs typeface="Arimo"/>
              <a:sym typeface="Arimo"/>
            </a:endParaRPr>
          </a:p>
          <a:p>
            <a:pPr marL="647703" lvl="2" indent="-215901" algn="l">
              <a:lnSpc>
                <a:spcPts val="2100"/>
              </a:lnSpc>
              <a:buFont typeface="Arial"/>
              <a:buChar char="⚬"/>
            </a:pPr>
            <a:r>
              <a:rPr lang="en-US" sz="1500" spc="210">
                <a:solidFill>
                  <a:srgbClr val="000000"/>
                </a:solidFill>
                <a:latin typeface="Arimo"/>
                <a:ea typeface="Arimo"/>
                <a:cs typeface="Arimo"/>
                <a:sym typeface="Arimo"/>
              </a:rPr>
              <a:t>SFA and TAMU Forestry Labs</a:t>
            </a:r>
          </a:p>
          <a:p>
            <a:pPr algn="l">
              <a:lnSpc>
                <a:spcPts val="2100"/>
              </a:lnSpc>
            </a:pPr>
            <a:endParaRPr lang="en-US" sz="1500" spc="210">
              <a:solidFill>
                <a:srgbClr val="000000"/>
              </a:solidFill>
              <a:latin typeface="Arimo"/>
              <a:ea typeface="Arimo"/>
              <a:cs typeface="Arimo"/>
              <a:sym typeface="Arimo"/>
            </a:endParaRPr>
          </a:p>
          <a:p>
            <a:pPr marL="647703" lvl="2" indent="-215901" algn="l">
              <a:lnSpc>
                <a:spcPts val="2100"/>
              </a:lnSpc>
              <a:buFont typeface="Arial"/>
              <a:buChar char="⚬"/>
            </a:pPr>
            <a:r>
              <a:rPr lang="en-US" sz="1500" spc="210">
                <a:solidFill>
                  <a:srgbClr val="000000"/>
                </a:solidFill>
                <a:latin typeface="Arimo"/>
                <a:ea typeface="Arimo"/>
                <a:cs typeface="Arimo"/>
                <a:sym typeface="Arimo"/>
              </a:rPr>
              <a:t>Career Fairs, Internships</a:t>
            </a:r>
          </a:p>
          <a:p>
            <a:pPr algn="l">
              <a:lnSpc>
                <a:spcPts val="2100"/>
              </a:lnSpc>
            </a:pPr>
            <a:endParaRPr lang="en-US" sz="1500" spc="210">
              <a:solidFill>
                <a:srgbClr val="000000"/>
              </a:solidFill>
              <a:latin typeface="Arimo"/>
              <a:ea typeface="Arimo"/>
              <a:cs typeface="Arimo"/>
              <a:sym typeface="Arimo"/>
            </a:endParaRPr>
          </a:p>
          <a:p>
            <a:pPr marL="323852" lvl="1" indent="-161926" algn="l">
              <a:lnSpc>
                <a:spcPts val="2100"/>
              </a:lnSpc>
              <a:buFont typeface="Arial"/>
              <a:buChar char="•"/>
            </a:pPr>
            <a:r>
              <a:rPr lang="en-US" sz="1500" spc="210">
                <a:solidFill>
                  <a:srgbClr val="000000"/>
                </a:solidFill>
                <a:latin typeface="Arimo"/>
                <a:ea typeface="Arimo"/>
                <a:cs typeface="Arimo"/>
                <a:sym typeface="Arimo"/>
              </a:rPr>
              <a:t>Newsletters, media, marketing materials</a:t>
            </a:r>
          </a:p>
          <a:p>
            <a:pPr algn="l">
              <a:lnSpc>
                <a:spcPts val="2100"/>
              </a:lnSpc>
            </a:pPr>
            <a:endParaRPr lang="en-US" sz="1500" spc="210">
              <a:solidFill>
                <a:srgbClr val="000000"/>
              </a:solidFill>
              <a:latin typeface="Arimo"/>
              <a:ea typeface="Arimo"/>
              <a:cs typeface="Arimo"/>
              <a:sym typeface="Arimo"/>
            </a:endParaRPr>
          </a:p>
        </p:txBody>
      </p:sp>
      <p:sp>
        <p:nvSpPr>
          <p:cNvPr id="16" name="TextBox 16"/>
          <p:cNvSpPr txBox="1"/>
          <p:nvPr/>
        </p:nvSpPr>
        <p:spPr>
          <a:xfrm>
            <a:off x="7463569" y="6545580"/>
            <a:ext cx="2618978" cy="217170"/>
          </a:xfrm>
          <a:prstGeom prst="rect">
            <a:avLst/>
          </a:prstGeom>
        </p:spPr>
        <p:txBody>
          <a:bodyPr lIns="0" tIns="0" rIns="0" bIns="0" rtlCol="0" anchor="t">
            <a:spAutoFit/>
          </a:bodyPr>
          <a:lstStyle/>
          <a:p>
            <a:pPr algn="l">
              <a:lnSpc>
                <a:spcPts val="1679"/>
              </a:lnSpc>
              <a:spcBef>
                <a:spcPct val="0"/>
              </a:spcBef>
            </a:pPr>
            <a:r>
              <a:rPr lang="en-US" sz="1200">
                <a:solidFill>
                  <a:srgbClr val="000000"/>
                </a:solidFill>
                <a:latin typeface="Arimo"/>
                <a:ea typeface="Arimo"/>
                <a:cs typeface="Arimo"/>
                <a:sym typeface="Arimo"/>
              </a:rPr>
              <a:t>Texas Forest Information Portal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pic>
        <p:nvPicPr>
          <p:cNvPr id="9" name="Picture 9"/>
          <p:cNvPicPr>
            <a:picLocks noChangeAspect="1"/>
          </p:cNvPicPr>
          <p:nvPr/>
        </p:nvPicPr>
        <p:blipFill>
          <a:blip r:embed="rId4"/>
          <a:stretch>
            <a:fillRect/>
          </a:stretch>
        </p:blipFill>
        <p:spPr>
          <a:xfrm>
            <a:off x="-142875" y="-142875"/>
            <a:ext cx="1714500" cy="1714500"/>
          </a:xfrm>
          <a:prstGeom prst="rect">
            <a:avLst/>
          </a:prstGeom>
        </p:spPr>
      </p:pic>
      <p:graphicFrame>
        <p:nvGraphicFramePr>
          <p:cNvPr id="10" name="Object 10"/>
          <p:cNvGraphicFramePr/>
          <p:nvPr/>
        </p:nvGraphicFramePr>
        <p:xfrm>
          <a:off x="295252" y="1895657"/>
          <a:ext cx="7586157" cy="4274588"/>
        </p:xfrm>
        <a:graphic>
          <a:graphicData uri="http://schemas.openxmlformats.org/presentationml/2006/ole">
            <mc:AlternateContent xmlns:mc="http://schemas.openxmlformats.org/markup-compatibility/2006">
              <mc:Choice xmlns:v="urn:schemas-microsoft-com:vml" Requires="v">
                <p:oleObj name="Worksheet" r:id="rId5" imgW="9105900" imgH="5791200" progId="Excel.Sheet.12">
                  <p:embed/>
                </p:oleObj>
              </mc:Choice>
              <mc:Fallback>
                <p:oleObj name="Worksheet" r:id="rId5" imgW="9105900" imgH="5791200" progId="Excel.Sheet.12">
                  <p:embed/>
                  <p:pic>
                    <p:nvPicPr>
                      <p:cNvPr id="0" name=""/>
                      <p:cNvPicPr/>
                      <p:nvPr/>
                    </p:nvPicPr>
                    <p:blipFill>
                      <a:blip r:embed="rId6"/>
                      <a:stretch>
                        <a:fillRect/>
                      </a:stretch>
                    </p:blipFill>
                    <p:spPr>
                      <a:xfrm>
                        <a:off x="295252" y="1895657"/>
                        <a:ext cx="7586157" cy="4274588"/>
                      </a:xfrm>
                      <a:prstGeom prst="rect">
                        <a:avLst/>
                      </a:prstGeom>
                    </p:spPr>
                  </p:pic>
                </p:oleObj>
              </mc:Fallback>
            </mc:AlternateContent>
          </a:graphicData>
        </a:graphic>
      </p:graphicFrame>
      <p:sp>
        <p:nvSpPr>
          <p:cNvPr id="11" name="TextBox 11"/>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2" name="TextBox 12"/>
          <p:cNvSpPr txBox="1"/>
          <p:nvPr/>
        </p:nvSpPr>
        <p:spPr>
          <a:xfrm>
            <a:off x="1388302" y="1047456"/>
            <a:ext cx="6983598" cy="490855"/>
          </a:xfrm>
          <a:prstGeom prst="rect">
            <a:avLst/>
          </a:prstGeom>
        </p:spPr>
        <p:txBody>
          <a:bodyPr lIns="0" tIns="0" rIns="0" bIns="0" rtlCol="0" anchor="t">
            <a:spAutoFit/>
          </a:bodyPr>
          <a:lstStyle/>
          <a:p>
            <a:pPr algn="ctr">
              <a:lnSpc>
                <a:spcPts val="3919"/>
              </a:lnSpc>
            </a:pPr>
            <a:r>
              <a:rPr lang="en-US" sz="2799" spc="391">
                <a:solidFill>
                  <a:srgbClr val="000000"/>
                </a:solidFill>
                <a:latin typeface="Tungsten 1"/>
                <a:ea typeface="Tungsten 1"/>
                <a:cs typeface="Tungsten 1"/>
                <a:sym typeface="Tungsten 1"/>
              </a:rPr>
              <a:t>TEXAS A&amp;M FOREST SERVICE GRANTS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82938"/>
            <a:ext cx="9753600" cy="1369010"/>
            <a:chOff x="0" y="0"/>
            <a:chExt cx="4639733" cy="651231"/>
          </a:xfrm>
        </p:grpSpPr>
        <p:sp>
          <p:nvSpPr>
            <p:cNvPr id="3" name="Freeform 3"/>
            <p:cNvSpPr/>
            <p:nvPr/>
          </p:nvSpPr>
          <p:spPr>
            <a:xfrm>
              <a:off x="0" y="0"/>
              <a:ext cx="4639733" cy="651231"/>
            </a:xfrm>
            <a:custGeom>
              <a:avLst/>
              <a:gdLst/>
              <a:ahLst/>
              <a:cxnLst/>
              <a:rect l="l" t="t" r="r" b="b"/>
              <a:pathLst>
                <a:path w="4639733" h="651231">
                  <a:moveTo>
                    <a:pt x="0" y="0"/>
                  </a:moveTo>
                  <a:lnTo>
                    <a:pt x="4639733" y="0"/>
                  </a:lnTo>
                  <a:lnTo>
                    <a:pt x="4639733" y="651231"/>
                  </a:lnTo>
                  <a:lnTo>
                    <a:pt x="0" y="651231"/>
                  </a:lnTo>
                  <a:close/>
                </a:path>
              </a:pathLst>
            </a:custGeom>
            <a:solidFill>
              <a:srgbClr val="3E4B1D"/>
            </a:solidFill>
          </p:spPr>
          <p:txBody>
            <a:bodyPr/>
            <a:lstStyle/>
            <a:p>
              <a:endParaRPr lang="en-US"/>
            </a:p>
          </p:txBody>
        </p:sp>
      </p:grpSp>
      <p:sp>
        <p:nvSpPr>
          <p:cNvPr id="4" name="Freeform 4"/>
          <p:cNvSpPr/>
          <p:nvPr/>
        </p:nvSpPr>
        <p:spPr>
          <a:xfrm>
            <a:off x="4072123" y="409467"/>
            <a:ext cx="1609355" cy="1609355"/>
          </a:xfrm>
          <a:custGeom>
            <a:avLst/>
            <a:gdLst/>
            <a:ahLst/>
            <a:cxnLst/>
            <a:rect l="l" t="t" r="r" b="b"/>
            <a:pathLst>
              <a:path w="1609355" h="1609355">
                <a:moveTo>
                  <a:pt x="0" y="0"/>
                </a:moveTo>
                <a:lnTo>
                  <a:pt x="1609354" y="0"/>
                </a:lnTo>
                <a:lnTo>
                  <a:pt x="1609354" y="1609355"/>
                </a:lnTo>
                <a:lnTo>
                  <a:pt x="0" y="1609355"/>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914684" y="6150775"/>
            <a:ext cx="3924231" cy="976185"/>
          </a:xfrm>
          <a:prstGeom prst="rect">
            <a:avLst/>
          </a:prstGeom>
        </p:spPr>
        <p:txBody>
          <a:bodyPr lIns="0" tIns="0" rIns="0" bIns="0" rtlCol="0" anchor="t">
            <a:spAutoFit/>
          </a:bodyPr>
          <a:lstStyle/>
          <a:p>
            <a:pPr algn="ctr">
              <a:lnSpc>
                <a:spcPts val="3944"/>
              </a:lnSpc>
            </a:pPr>
            <a:r>
              <a:rPr lang="en-US" sz="2817" spc="394">
                <a:solidFill>
                  <a:srgbClr val="FFFFFF"/>
                </a:solidFill>
                <a:latin typeface="Tungsten 1"/>
                <a:ea typeface="Tungsten 1"/>
                <a:cs typeface="Tungsten 1"/>
                <a:sym typeface="Tungsten 1"/>
              </a:rPr>
              <a:t>CONSERVE. PROTECT. LEAD. </a:t>
            </a:r>
          </a:p>
        </p:txBody>
      </p:sp>
      <p:sp>
        <p:nvSpPr>
          <p:cNvPr id="6" name="TextBox 6"/>
          <p:cNvSpPr txBox="1"/>
          <p:nvPr/>
        </p:nvSpPr>
        <p:spPr>
          <a:xfrm>
            <a:off x="5422763" y="2476392"/>
            <a:ext cx="3556397" cy="2305050"/>
          </a:xfrm>
          <a:prstGeom prst="rect">
            <a:avLst/>
          </a:prstGeom>
        </p:spPr>
        <p:txBody>
          <a:bodyPr lIns="0" tIns="0" rIns="0" bIns="0" rtlCol="0" anchor="t">
            <a:spAutoFit/>
          </a:bodyPr>
          <a:lstStyle/>
          <a:p>
            <a:pPr algn="ctr">
              <a:lnSpc>
                <a:spcPts val="3051"/>
              </a:lnSpc>
            </a:pPr>
            <a:r>
              <a:rPr lang="en-US" sz="2179" b="1" spc="305">
                <a:solidFill>
                  <a:srgbClr val="000000"/>
                </a:solidFill>
                <a:latin typeface="Arimo Bold"/>
                <a:ea typeface="Arimo Bold"/>
                <a:cs typeface="Arimo Bold"/>
                <a:sym typeface="Arimo Bold"/>
              </a:rPr>
              <a:t>Sam Hill</a:t>
            </a:r>
          </a:p>
          <a:p>
            <a:pPr algn="ctr">
              <a:lnSpc>
                <a:spcPts val="3051"/>
              </a:lnSpc>
            </a:pPr>
            <a:r>
              <a:rPr lang="en-US" sz="2179" b="1" spc="305">
                <a:solidFill>
                  <a:srgbClr val="000000"/>
                </a:solidFill>
                <a:latin typeface="Arimo Bold"/>
                <a:ea typeface="Arimo Bold"/>
                <a:cs typeface="Arimo Bold"/>
                <a:sym typeface="Arimo Bold"/>
              </a:rPr>
              <a:t>Water Resources</a:t>
            </a:r>
          </a:p>
          <a:p>
            <a:pPr algn="ctr">
              <a:lnSpc>
                <a:spcPts val="3051"/>
              </a:lnSpc>
            </a:pPr>
            <a:r>
              <a:rPr lang="en-US" sz="2179" b="1" spc="305">
                <a:solidFill>
                  <a:srgbClr val="000000"/>
                </a:solidFill>
                <a:latin typeface="Arimo Bold"/>
                <a:ea typeface="Arimo Bold"/>
                <a:cs typeface="Arimo Bold"/>
                <a:sym typeface="Arimo Bold"/>
              </a:rPr>
              <a:t>Woodland Ecologist</a:t>
            </a:r>
          </a:p>
          <a:p>
            <a:pPr algn="ctr">
              <a:lnSpc>
                <a:spcPts val="2179"/>
              </a:lnSpc>
            </a:pPr>
            <a:endParaRPr lang="en-US" sz="2179" b="1" spc="305">
              <a:solidFill>
                <a:srgbClr val="000000"/>
              </a:solidFill>
              <a:latin typeface="Arimo Bold"/>
              <a:ea typeface="Arimo Bold"/>
              <a:cs typeface="Arimo Bold"/>
              <a:sym typeface="Arimo Bold"/>
            </a:endParaRPr>
          </a:p>
          <a:p>
            <a:pPr algn="ctr">
              <a:lnSpc>
                <a:spcPts val="2179"/>
              </a:lnSpc>
            </a:pPr>
            <a:r>
              <a:rPr lang="en-US" sz="2179" spc="305">
                <a:solidFill>
                  <a:srgbClr val="000000"/>
                </a:solidFill>
                <a:latin typeface="Arimo"/>
                <a:ea typeface="Arimo"/>
                <a:cs typeface="Arimo"/>
                <a:sym typeface="Arimo"/>
              </a:rPr>
              <a:t>sam.hill@tfs.tamu.edu</a:t>
            </a:r>
          </a:p>
          <a:p>
            <a:pPr algn="ctr">
              <a:lnSpc>
                <a:spcPts val="2179"/>
              </a:lnSpc>
            </a:pPr>
            <a:endParaRPr lang="en-US" sz="2179" spc="305">
              <a:solidFill>
                <a:srgbClr val="000000"/>
              </a:solidFill>
              <a:latin typeface="Arimo"/>
              <a:ea typeface="Arimo"/>
              <a:cs typeface="Arimo"/>
              <a:sym typeface="Arimo"/>
            </a:endParaRPr>
          </a:p>
          <a:p>
            <a:pPr algn="ctr">
              <a:lnSpc>
                <a:spcPts val="2179"/>
              </a:lnSpc>
            </a:pPr>
            <a:r>
              <a:rPr lang="en-US" sz="2179" spc="305">
                <a:solidFill>
                  <a:srgbClr val="000000"/>
                </a:solidFill>
                <a:latin typeface="Arimo"/>
                <a:ea typeface="Arimo"/>
                <a:cs typeface="Arimo"/>
                <a:sym typeface="Arimo"/>
              </a:rPr>
              <a:t>(832) 260-5866</a:t>
            </a:r>
          </a:p>
        </p:txBody>
      </p:sp>
      <p:sp>
        <p:nvSpPr>
          <p:cNvPr id="7" name="TextBox 7"/>
          <p:cNvSpPr txBox="1"/>
          <p:nvPr/>
        </p:nvSpPr>
        <p:spPr>
          <a:xfrm>
            <a:off x="452305" y="2476392"/>
            <a:ext cx="4207686" cy="2305266"/>
          </a:xfrm>
          <a:prstGeom prst="rect">
            <a:avLst/>
          </a:prstGeom>
        </p:spPr>
        <p:txBody>
          <a:bodyPr lIns="0" tIns="0" rIns="0" bIns="0" rtlCol="0" anchor="t">
            <a:spAutoFit/>
          </a:bodyPr>
          <a:lstStyle/>
          <a:p>
            <a:pPr algn="ctr">
              <a:lnSpc>
                <a:spcPts val="3051"/>
              </a:lnSpc>
            </a:pPr>
            <a:r>
              <a:rPr lang="en-US" sz="2179" b="1" spc="305">
                <a:solidFill>
                  <a:srgbClr val="000000"/>
                </a:solidFill>
                <a:latin typeface="Arimo Bold"/>
                <a:ea typeface="Arimo Bold"/>
                <a:cs typeface="Arimo Bold"/>
                <a:sym typeface="Arimo Bold"/>
              </a:rPr>
              <a:t>Jaden Kelly</a:t>
            </a:r>
          </a:p>
          <a:p>
            <a:pPr algn="ctr">
              <a:lnSpc>
                <a:spcPts val="3051"/>
              </a:lnSpc>
            </a:pPr>
            <a:r>
              <a:rPr lang="en-US" sz="2179" b="1" spc="305">
                <a:solidFill>
                  <a:srgbClr val="000000"/>
                </a:solidFill>
                <a:latin typeface="Arimo Bold"/>
                <a:ea typeface="Arimo Bold"/>
                <a:cs typeface="Arimo Bold"/>
                <a:sym typeface="Arimo Bold"/>
              </a:rPr>
              <a:t>Conservation Education</a:t>
            </a:r>
          </a:p>
          <a:p>
            <a:pPr algn="ctr">
              <a:lnSpc>
                <a:spcPts val="3051"/>
              </a:lnSpc>
            </a:pPr>
            <a:r>
              <a:rPr lang="en-US" sz="2179" b="1" spc="305">
                <a:solidFill>
                  <a:srgbClr val="000000"/>
                </a:solidFill>
                <a:latin typeface="Arimo Bold"/>
                <a:ea typeface="Arimo Bold"/>
                <a:cs typeface="Arimo Bold"/>
                <a:sym typeface="Arimo Bold"/>
              </a:rPr>
              <a:t>Program Specialist</a:t>
            </a:r>
          </a:p>
          <a:p>
            <a:pPr algn="ctr">
              <a:lnSpc>
                <a:spcPts val="2179"/>
              </a:lnSpc>
            </a:pPr>
            <a:endParaRPr lang="en-US" sz="2179" b="1" spc="305">
              <a:solidFill>
                <a:srgbClr val="000000"/>
              </a:solidFill>
              <a:latin typeface="Arimo Bold"/>
              <a:ea typeface="Arimo Bold"/>
              <a:cs typeface="Arimo Bold"/>
              <a:sym typeface="Arimo Bold"/>
            </a:endParaRPr>
          </a:p>
          <a:p>
            <a:pPr algn="ctr">
              <a:lnSpc>
                <a:spcPts val="2179"/>
              </a:lnSpc>
            </a:pPr>
            <a:r>
              <a:rPr lang="en-US" sz="2179" spc="305">
                <a:solidFill>
                  <a:srgbClr val="000000"/>
                </a:solidFill>
                <a:latin typeface="Arimo"/>
                <a:ea typeface="Arimo"/>
                <a:cs typeface="Arimo"/>
                <a:sym typeface="Arimo"/>
              </a:rPr>
              <a:t>jaden.kelly@tfs.tamu.edu</a:t>
            </a:r>
          </a:p>
          <a:p>
            <a:pPr algn="ctr">
              <a:lnSpc>
                <a:spcPts val="2179"/>
              </a:lnSpc>
            </a:pPr>
            <a:endParaRPr lang="en-US" sz="2179" spc="305">
              <a:solidFill>
                <a:srgbClr val="000000"/>
              </a:solidFill>
              <a:latin typeface="Arimo"/>
              <a:ea typeface="Arimo"/>
              <a:cs typeface="Arimo"/>
              <a:sym typeface="Arimo"/>
            </a:endParaRPr>
          </a:p>
          <a:p>
            <a:pPr algn="ctr">
              <a:lnSpc>
                <a:spcPts val="2179"/>
              </a:lnSpc>
            </a:pPr>
            <a:r>
              <a:rPr lang="en-US" sz="2179" spc="305">
                <a:solidFill>
                  <a:srgbClr val="000000"/>
                </a:solidFill>
                <a:latin typeface="Arimo"/>
                <a:ea typeface="Arimo"/>
                <a:cs typeface="Arimo"/>
                <a:sym typeface="Arimo"/>
              </a:rPr>
              <a:t>(936) 689-5842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09969" y="1066506"/>
            <a:ext cx="6909735" cy="6909735"/>
          </a:xfrm>
          <a:custGeom>
            <a:avLst/>
            <a:gdLst/>
            <a:ahLst/>
            <a:cxnLst/>
            <a:rect l="l" t="t" r="r" b="b"/>
            <a:pathLst>
              <a:path w="6909735" h="6909735">
                <a:moveTo>
                  <a:pt x="0" y="0"/>
                </a:moveTo>
                <a:lnTo>
                  <a:pt x="6909735" y="0"/>
                </a:lnTo>
                <a:lnTo>
                  <a:pt x="6909735" y="6909735"/>
                </a:lnTo>
                <a:lnTo>
                  <a:pt x="0" y="6909735"/>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6861524"/>
            <a:ext cx="9753600" cy="441092"/>
            <a:chOff x="0" y="0"/>
            <a:chExt cx="4639733" cy="209825"/>
          </a:xfrm>
        </p:grpSpPr>
        <p:sp>
          <p:nvSpPr>
            <p:cNvPr id="4" name="Freeform 4"/>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5" name="Group 5"/>
          <p:cNvGrpSpPr/>
          <p:nvPr/>
        </p:nvGrpSpPr>
        <p:grpSpPr>
          <a:xfrm>
            <a:off x="6602" y="213497"/>
            <a:ext cx="9746998" cy="853009"/>
            <a:chOff x="0" y="0"/>
            <a:chExt cx="6530304" cy="571500"/>
          </a:xfrm>
        </p:grpSpPr>
        <p:sp>
          <p:nvSpPr>
            <p:cNvPr id="6" name="Freeform 6"/>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7" name="Group 7"/>
          <p:cNvGrpSpPr/>
          <p:nvPr/>
        </p:nvGrpSpPr>
        <p:grpSpPr>
          <a:xfrm>
            <a:off x="0" y="0"/>
            <a:ext cx="9753600" cy="522244"/>
            <a:chOff x="0" y="0"/>
            <a:chExt cx="4639733" cy="248429"/>
          </a:xfrm>
        </p:grpSpPr>
        <p:sp>
          <p:nvSpPr>
            <p:cNvPr id="8" name="Freeform 8"/>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9" name="Freeform 9"/>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1" name="TextBox 11"/>
          <p:cNvSpPr txBox="1"/>
          <p:nvPr/>
        </p:nvSpPr>
        <p:spPr>
          <a:xfrm>
            <a:off x="731520" y="1580831"/>
            <a:ext cx="6278362" cy="1918335"/>
          </a:xfrm>
          <a:prstGeom prst="rect">
            <a:avLst/>
          </a:prstGeom>
        </p:spPr>
        <p:txBody>
          <a:bodyPr lIns="0" tIns="0" rIns="0" bIns="0" rtlCol="0" anchor="t">
            <a:spAutoFit/>
          </a:bodyPr>
          <a:lstStyle/>
          <a:p>
            <a:pPr algn="l">
              <a:lnSpc>
                <a:spcPts val="5040"/>
              </a:lnSpc>
            </a:pPr>
            <a:r>
              <a:rPr lang="en-US" sz="3600" b="1">
                <a:solidFill>
                  <a:srgbClr val="5170FF"/>
                </a:solidFill>
                <a:latin typeface="Arimo Bold"/>
                <a:ea typeface="Arimo Bold"/>
                <a:cs typeface="Arimo Bold"/>
                <a:sym typeface="Arimo Bold"/>
              </a:rPr>
              <a:t>50% of freshwater resources</a:t>
            </a:r>
            <a:r>
              <a:rPr lang="en-US" sz="3600" b="1">
                <a:solidFill>
                  <a:srgbClr val="000000"/>
                </a:solidFill>
                <a:latin typeface="Arimo Bold"/>
                <a:ea typeface="Arimo Bold"/>
                <a:cs typeface="Arimo Bold"/>
                <a:sym typeface="Arimo Bold"/>
              </a:rPr>
              <a:t> in Texas originate on forestlands.</a:t>
            </a:r>
          </a:p>
        </p:txBody>
      </p:sp>
      <p:sp>
        <p:nvSpPr>
          <p:cNvPr id="12" name="TextBox 12"/>
          <p:cNvSpPr txBox="1"/>
          <p:nvPr/>
        </p:nvSpPr>
        <p:spPr>
          <a:xfrm>
            <a:off x="731520" y="4013490"/>
            <a:ext cx="6011915" cy="1918335"/>
          </a:xfrm>
          <a:prstGeom prst="rect">
            <a:avLst/>
          </a:prstGeom>
        </p:spPr>
        <p:txBody>
          <a:bodyPr lIns="0" tIns="0" rIns="0" bIns="0" rtlCol="0" anchor="t">
            <a:spAutoFit/>
          </a:bodyPr>
          <a:lstStyle/>
          <a:p>
            <a:pPr algn="l">
              <a:lnSpc>
                <a:spcPts val="5040"/>
              </a:lnSpc>
            </a:pPr>
            <a:r>
              <a:rPr lang="en-US" sz="3600" b="1">
                <a:solidFill>
                  <a:srgbClr val="000000"/>
                </a:solidFill>
                <a:latin typeface="Arimo Bold"/>
                <a:ea typeface="Arimo Bold"/>
                <a:cs typeface="Arimo Bold"/>
                <a:sym typeface="Arimo Bold"/>
              </a:rPr>
              <a:t>Texas Forest/Water services are valued at </a:t>
            </a:r>
            <a:r>
              <a:rPr lang="en-US" sz="3600" b="1">
                <a:solidFill>
                  <a:srgbClr val="5170FF"/>
                </a:solidFill>
                <a:latin typeface="Arimo Bold"/>
                <a:ea typeface="Arimo Bold"/>
                <a:cs typeface="Arimo Bold"/>
                <a:sym typeface="Arimo Bold"/>
              </a:rPr>
              <a:t>$13.2 billion</a:t>
            </a:r>
            <a:r>
              <a:rPr lang="en-US" sz="3600" b="1">
                <a:solidFill>
                  <a:srgbClr val="000000"/>
                </a:solidFill>
                <a:latin typeface="Arimo Bold"/>
                <a:ea typeface="Arimo Bold"/>
                <a:cs typeface="Arimo Bold"/>
                <a:sym typeface="Arimo Bold"/>
              </a:rPr>
              <a:t> annually.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5303" y="1829752"/>
            <a:ext cx="4933464" cy="3225165"/>
          </a:xfrm>
          <a:prstGeom prst="rect">
            <a:avLst/>
          </a:prstGeom>
        </p:spPr>
        <p:txBody>
          <a:bodyPr lIns="0" tIns="0" rIns="0" bIns="0" rtlCol="0" anchor="t">
            <a:spAutoFit/>
          </a:bodyPr>
          <a:lstStyle/>
          <a:p>
            <a:pPr algn="l">
              <a:lnSpc>
                <a:spcPts val="1605"/>
              </a:lnSpc>
            </a:pPr>
            <a:r>
              <a:rPr lang="en-US" sz="1500" spc="210">
                <a:solidFill>
                  <a:srgbClr val="000000"/>
                </a:solidFill>
                <a:latin typeface="Arimo"/>
                <a:ea typeface="Arimo"/>
                <a:cs typeface="Arimo"/>
                <a:sym typeface="Arimo"/>
              </a:rPr>
              <a:t>Healthy trees and forests are critically important to </a:t>
            </a:r>
            <a:r>
              <a:rPr lang="en-US" sz="1500" b="1" spc="210">
                <a:solidFill>
                  <a:srgbClr val="000000"/>
                </a:solidFill>
                <a:latin typeface="Arimo Bold"/>
                <a:ea typeface="Arimo Bold"/>
                <a:cs typeface="Arimo Bold"/>
                <a:sym typeface="Arimo Bold"/>
              </a:rPr>
              <a:t>protecting water resources in the Galveston Bay watershed</a:t>
            </a:r>
          </a:p>
          <a:p>
            <a:pPr algn="l">
              <a:lnSpc>
                <a:spcPts val="1605"/>
              </a:lnSpc>
            </a:pPr>
            <a:endParaRPr lang="en-US" sz="1500" b="1" spc="210">
              <a:solidFill>
                <a:srgbClr val="000000"/>
              </a:solidFill>
              <a:latin typeface="Arimo Bold"/>
              <a:ea typeface="Arimo Bold"/>
              <a:cs typeface="Arimo Bold"/>
              <a:sym typeface="Arimo Bold"/>
            </a:endParaRPr>
          </a:p>
          <a:p>
            <a:pPr marL="647703" lvl="2" indent="-215901" algn="l">
              <a:lnSpc>
                <a:spcPts val="1605"/>
              </a:lnSpc>
              <a:buFont typeface="Arial"/>
              <a:buChar char="⚬"/>
            </a:pPr>
            <a:r>
              <a:rPr lang="en-US" sz="1500" spc="210">
                <a:solidFill>
                  <a:srgbClr val="000000"/>
                </a:solidFill>
                <a:latin typeface="Arimo"/>
                <a:ea typeface="Arimo"/>
                <a:cs typeface="Arimo"/>
                <a:sym typeface="Arimo"/>
              </a:rPr>
              <a:t>Absorb rainfall</a:t>
            </a:r>
          </a:p>
          <a:p>
            <a:pPr algn="l">
              <a:lnSpc>
                <a:spcPts val="1605"/>
              </a:lnSpc>
            </a:pPr>
            <a:endParaRPr lang="en-US" sz="1500" spc="210">
              <a:solidFill>
                <a:srgbClr val="000000"/>
              </a:solidFill>
              <a:latin typeface="Arimo"/>
              <a:ea typeface="Arimo"/>
              <a:cs typeface="Arimo"/>
              <a:sym typeface="Arimo"/>
            </a:endParaRPr>
          </a:p>
          <a:p>
            <a:pPr marL="647703" lvl="2" indent="-215901" algn="l">
              <a:lnSpc>
                <a:spcPts val="1605"/>
              </a:lnSpc>
              <a:buFont typeface="Arial"/>
              <a:buChar char="⚬"/>
            </a:pPr>
            <a:r>
              <a:rPr lang="en-US" sz="1500" spc="210">
                <a:solidFill>
                  <a:srgbClr val="000000"/>
                </a:solidFill>
                <a:latin typeface="Arimo"/>
                <a:ea typeface="Arimo"/>
                <a:cs typeface="Arimo"/>
                <a:sym typeface="Arimo"/>
              </a:rPr>
              <a:t>Slow and filter stormwater runoff</a:t>
            </a:r>
          </a:p>
          <a:p>
            <a:pPr algn="l">
              <a:lnSpc>
                <a:spcPts val="1605"/>
              </a:lnSpc>
            </a:pPr>
            <a:endParaRPr lang="en-US" sz="1500" spc="210">
              <a:solidFill>
                <a:srgbClr val="000000"/>
              </a:solidFill>
              <a:latin typeface="Arimo"/>
              <a:ea typeface="Arimo"/>
              <a:cs typeface="Arimo"/>
              <a:sym typeface="Arimo"/>
            </a:endParaRPr>
          </a:p>
          <a:p>
            <a:pPr marL="647703" lvl="2" indent="-215901" algn="l">
              <a:lnSpc>
                <a:spcPts val="1605"/>
              </a:lnSpc>
              <a:buFont typeface="Arial"/>
              <a:buChar char="⚬"/>
            </a:pPr>
            <a:r>
              <a:rPr lang="en-US" sz="1500" spc="210">
                <a:solidFill>
                  <a:srgbClr val="000000"/>
                </a:solidFill>
                <a:latin typeface="Arimo"/>
                <a:ea typeface="Arimo"/>
                <a:cs typeface="Arimo"/>
                <a:sym typeface="Arimo"/>
              </a:rPr>
              <a:t>Mitigate erosion</a:t>
            </a:r>
          </a:p>
          <a:p>
            <a:pPr algn="l">
              <a:lnSpc>
                <a:spcPts val="1605"/>
              </a:lnSpc>
            </a:pPr>
            <a:endParaRPr lang="en-US" sz="1500" spc="210">
              <a:solidFill>
                <a:srgbClr val="000000"/>
              </a:solidFill>
              <a:latin typeface="Arimo"/>
              <a:ea typeface="Arimo"/>
              <a:cs typeface="Arimo"/>
              <a:sym typeface="Arimo"/>
            </a:endParaRPr>
          </a:p>
          <a:p>
            <a:pPr marL="647703" lvl="2" indent="-215901" algn="l">
              <a:lnSpc>
                <a:spcPts val="1605"/>
              </a:lnSpc>
              <a:buFont typeface="Arial"/>
              <a:buChar char="⚬"/>
            </a:pPr>
            <a:r>
              <a:rPr lang="en-US" sz="1500" spc="210">
                <a:solidFill>
                  <a:srgbClr val="000000"/>
                </a:solidFill>
                <a:latin typeface="Arimo"/>
                <a:ea typeface="Arimo"/>
                <a:cs typeface="Arimo"/>
                <a:sym typeface="Arimo"/>
              </a:rPr>
              <a:t>Reduce flooding</a:t>
            </a:r>
          </a:p>
          <a:p>
            <a:pPr algn="l">
              <a:lnSpc>
                <a:spcPts val="1605"/>
              </a:lnSpc>
            </a:pPr>
            <a:endParaRPr lang="en-US" sz="1500" spc="210">
              <a:solidFill>
                <a:srgbClr val="000000"/>
              </a:solidFill>
              <a:latin typeface="Arimo"/>
              <a:ea typeface="Arimo"/>
              <a:cs typeface="Arimo"/>
              <a:sym typeface="Arimo"/>
            </a:endParaRPr>
          </a:p>
          <a:p>
            <a:pPr marL="647703" lvl="2" indent="-215901" algn="l">
              <a:lnSpc>
                <a:spcPts val="1605"/>
              </a:lnSpc>
              <a:buFont typeface="Arial"/>
              <a:buChar char="⚬"/>
            </a:pPr>
            <a:r>
              <a:rPr lang="en-US" sz="1500" spc="210">
                <a:solidFill>
                  <a:srgbClr val="000000"/>
                </a:solidFill>
                <a:latin typeface="Arimo"/>
                <a:ea typeface="Arimo"/>
                <a:cs typeface="Arimo"/>
                <a:sym typeface="Arimo"/>
              </a:rPr>
              <a:t>Refill groundwater aquifers</a:t>
            </a:r>
          </a:p>
          <a:p>
            <a:pPr algn="l">
              <a:lnSpc>
                <a:spcPts val="1605"/>
              </a:lnSpc>
            </a:pPr>
            <a:endParaRPr lang="en-US" sz="1500" spc="210">
              <a:solidFill>
                <a:srgbClr val="000000"/>
              </a:solidFill>
              <a:latin typeface="Arimo"/>
              <a:ea typeface="Arimo"/>
              <a:cs typeface="Arimo"/>
              <a:sym typeface="Arimo"/>
            </a:endParaRPr>
          </a:p>
          <a:p>
            <a:pPr marL="647703" lvl="2" indent="-215901" algn="l">
              <a:lnSpc>
                <a:spcPts val="1605"/>
              </a:lnSpc>
              <a:buFont typeface="Arial"/>
              <a:buChar char="⚬"/>
            </a:pPr>
            <a:r>
              <a:rPr lang="en-US" sz="1500" b="1" spc="210">
                <a:solidFill>
                  <a:srgbClr val="5170FF"/>
                </a:solidFill>
                <a:latin typeface="Arimo Bold"/>
                <a:ea typeface="Arimo Bold"/>
                <a:cs typeface="Arimo Bold"/>
                <a:sym typeface="Arimo Bold"/>
              </a:rPr>
              <a:t>Maintain watershed stability and resilience</a:t>
            </a:r>
          </a:p>
        </p:txBody>
      </p:sp>
      <p:sp>
        <p:nvSpPr>
          <p:cNvPr id="10" name="Freeform 10"/>
          <p:cNvSpPr/>
          <p:nvPr/>
        </p:nvSpPr>
        <p:spPr>
          <a:xfrm>
            <a:off x="5945312" y="1939666"/>
            <a:ext cx="3808288" cy="4921858"/>
          </a:xfrm>
          <a:custGeom>
            <a:avLst/>
            <a:gdLst/>
            <a:ahLst/>
            <a:cxnLst/>
            <a:rect l="l" t="t" r="r" b="b"/>
            <a:pathLst>
              <a:path w="3808288" h="4921858">
                <a:moveTo>
                  <a:pt x="0" y="0"/>
                </a:moveTo>
                <a:lnTo>
                  <a:pt x="3808288" y="0"/>
                </a:lnTo>
                <a:lnTo>
                  <a:pt x="3808288" y="4921858"/>
                </a:lnTo>
                <a:lnTo>
                  <a:pt x="0" y="4921858"/>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2" name="TextBox 12"/>
          <p:cNvSpPr txBox="1"/>
          <p:nvPr/>
        </p:nvSpPr>
        <p:spPr>
          <a:xfrm>
            <a:off x="515303" y="1047750"/>
            <a:ext cx="7673364"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FOREST BENEFIT TO GALVESTON BAY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5303" y="1848802"/>
            <a:ext cx="5243300" cy="2011680"/>
          </a:xfrm>
          <a:prstGeom prst="rect">
            <a:avLst/>
          </a:prstGeom>
        </p:spPr>
        <p:txBody>
          <a:bodyPr lIns="0" tIns="0" rIns="0" bIns="0" rtlCol="0" anchor="t">
            <a:spAutoFit/>
          </a:bodyPr>
          <a:lstStyle/>
          <a:p>
            <a:pPr algn="l">
              <a:lnSpc>
                <a:spcPts val="1485"/>
              </a:lnSpc>
            </a:pPr>
            <a:r>
              <a:rPr lang="en-US" sz="1500">
                <a:solidFill>
                  <a:srgbClr val="000000"/>
                </a:solidFill>
                <a:latin typeface="Arimo"/>
                <a:ea typeface="Arimo"/>
                <a:cs typeface="Arimo"/>
                <a:sym typeface="Arimo"/>
              </a:rPr>
              <a:t>Teaching Students</a:t>
            </a:r>
          </a:p>
          <a:p>
            <a:pPr algn="l">
              <a:lnSpc>
                <a:spcPts val="1485"/>
              </a:lnSpc>
            </a:pPr>
            <a:r>
              <a:rPr lang="en-US" sz="1500" b="1">
                <a:solidFill>
                  <a:srgbClr val="5170FF"/>
                </a:solidFill>
                <a:latin typeface="Arimo Bold"/>
                <a:ea typeface="Arimo Bold"/>
                <a:cs typeface="Arimo Bold"/>
                <a:sym typeface="Arimo Bold"/>
              </a:rPr>
              <a:t>How to Think, Not What to Think</a:t>
            </a:r>
          </a:p>
          <a:p>
            <a:pPr algn="l">
              <a:lnSpc>
                <a:spcPts val="1485"/>
              </a:lnSpc>
            </a:pPr>
            <a:endParaRPr lang="en-US" sz="1500" b="1">
              <a:solidFill>
                <a:srgbClr val="5170FF"/>
              </a:solidFill>
              <a:latin typeface="Arimo Bold"/>
              <a:ea typeface="Arimo Bold"/>
              <a:cs typeface="Arimo Bold"/>
              <a:sym typeface="Arimo Bold"/>
            </a:endParaRPr>
          </a:p>
          <a:p>
            <a:pPr marL="323850" lvl="1" indent="-161925" algn="l">
              <a:lnSpc>
                <a:spcPts val="1485"/>
              </a:lnSpc>
              <a:buFont typeface="Arial"/>
              <a:buChar char="•"/>
            </a:pPr>
            <a:r>
              <a:rPr lang="en-US" sz="1500">
                <a:solidFill>
                  <a:srgbClr val="000000"/>
                </a:solidFill>
                <a:latin typeface="Arimo"/>
                <a:ea typeface="Arimo"/>
                <a:cs typeface="Arimo"/>
                <a:sym typeface="Arimo"/>
              </a:rPr>
              <a:t>Hands-on, TEKS‑aligned environmental education </a:t>
            </a:r>
            <a:r>
              <a:rPr lang="en-US" sz="1500" b="1">
                <a:solidFill>
                  <a:srgbClr val="000000"/>
                </a:solidFill>
                <a:latin typeface="Arimo Bold"/>
                <a:ea typeface="Arimo Bold"/>
                <a:cs typeface="Arimo Bold"/>
                <a:sym typeface="Arimo Bold"/>
              </a:rPr>
              <a:t>uses forests and nature as a lens on the world</a:t>
            </a:r>
            <a:r>
              <a:rPr lang="en-US" sz="1500">
                <a:solidFill>
                  <a:srgbClr val="000000"/>
                </a:solidFill>
                <a:latin typeface="Arimo"/>
                <a:ea typeface="Arimo"/>
                <a:cs typeface="Arimo"/>
                <a:sym typeface="Arimo"/>
              </a:rPr>
              <a:t>.</a:t>
            </a:r>
          </a:p>
          <a:p>
            <a:pPr algn="l">
              <a:lnSpc>
                <a:spcPts val="1485"/>
              </a:lnSpc>
            </a:pPr>
            <a:endParaRPr lang="en-US" sz="1500">
              <a:solidFill>
                <a:srgbClr val="000000"/>
              </a:solidFill>
              <a:latin typeface="Arimo"/>
              <a:ea typeface="Arimo"/>
              <a:cs typeface="Arimo"/>
              <a:sym typeface="Arimo"/>
            </a:endParaRPr>
          </a:p>
          <a:p>
            <a:pPr marL="323850" lvl="1" indent="-161925" algn="l">
              <a:lnSpc>
                <a:spcPts val="1485"/>
              </a:lnSpc>
              <a:buFont typeface="Arial"/>
              <a:buChar char="•"/>
            </a:pPr>
            <a:r>
              <a:rPr lang="en-US" sz="1500">
                <a:solidFill>
                  <a:srgbClr val="000000"/>
                </a:solidFill>
                <a:latin typeface="Arimo"/>
                <a:ea typeface="Arimo"/>
                <a:cs typeface="Arimo"/>
                <a:sym typeface="Arimo"/>
              </a:rPr>
              <a:t>Supports PreK–12 programs, interdisciplinary learning, and builds stewardship.</a:t>
            </a:r>
          </a:p>
          <a:p>
            <a:pPr algn="l">
              <a:lnSpc>
                <a:spcPts val="1485"/>
              </a:lnSpc>
            </a:pPr>
            <a:endParaRPr lang="en-US" sz="1500">
              <a:solidFill>
                <a:srgbClr val="000000"/>
              </a:solidFill>
              <a:latin typeface="Arimo"/>
              <a:ea typeface="Arimo"/>
              <a:cs typeface="Arimo"/>
              <a:sym typeface="Arimo"/>
            </a:endParaRPr>
          </a:p>
          <a:p>
            <a:pPr marL="323850" lvl="1" indent="-161925" algn="l">
              <a:lnSpc>
                <a:spcPts val="1485"/>
              </a:lnSpc>
              <a:buFont typeface="Arial"/>
              <a:buChar char="•"/>
            </a:pPr>
            <a:r>
              <a:rPr lang="en-US" sz="1500">
                <a:solidFill>
                  <a:srgbClr val="000000"/>
                </a:solidFill>
                <a:latin typeface="Arimo"/>
                <a:ea typeface="Arimo"/>
                <a:cs typeface="Arimo"/>
                <a:sym typeface="Arimo"/>
              </a:rPr>
              <a:t>Easy to integrate into camps, classrooms, and community programs.</a:t>
            </a:r>
          </a:p>
        </p:txBody>
      </p:sp>
      <p:grpSp>
        <p:nvGrpSpPr>
          <p:cNvPr id="3" name="Group 3"/>
          <p:cNvGrpSpPr/>
          <p:nvPr/>
        </p:nvGrpSpPr>
        <p:grpSpPr>
          <a:xfrm>
            <a:off x="0" y="6861524"/>
            <a:ext cx="9753600" cy="441092"/>
            <a:chOff x="0" y="0"/>
            <a:chExt cx="4639733" cy="209825"/>
          </a:xfrm>
        </p:grpSpPr>
        <p:sp>
          <p:nvSpPr>
            <p:cNvPr id="4" name="Freeform 4"/>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5" name="Group 5"/>
          <p:cNvGrpSpPr/>
          <p:nvPr/>
        </p:nvGrpSpPr>
        <p:grpSpPr>
          <a:xfrm>
            <a:off x="6602" y="213497"/>
            <a:ext cx="9746998" cy="853009"/>
            <a:chOff x="0" y="0"/>
            <a:chExt cx="6530304" cy="571500"/>
          </a:xfrm>
        </p:grpSpPr>
        <p:sp>
          <p:nvSpPr>
            <p:cNvPr id="6" name="Freeform 6"/>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7" name="Group 7"/>
          <p:cNvGrpSpPr/>
          <p:nvPr/>
        </p:nvGrpSpPr>
        <p:grpSpPr>
          <a:xfrm>
            <a:off x="0" y="0"/>
            <a:ext cx="9753600" cy="522244"/>
            <a:chOff x="0" y="0"/>
            <a:chExt cx="4639733" cy="248429"/>
          </a:xfrm>
        </p:grpSpPr>
        <p:sp>
          <p:nvSpPr>
            <p:cNvPr id="8" name="Freeform 8"/>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9" name="Freeform 9"/>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10" name="Freeform 10"/>
          <p:cNvSpPr/>
          <p:nvPr/>
        </p:nvSpPr>
        <p:spPr>
          <a:xfrm>
            <a:off x="294898" y="5142222"/>
            <a:ext cx="1657213" cy="1657213"/>
          </a:xfrm>
          <a:custGeom>
            <a:avLst/>
            <a:gdLst/>
            <a:ahLst/>
            <a:cxnLst/>
            <a:rect l="l" t="t" r="r" b="b"/>
            <a:pathLst>
              <a:path w="1657213" h="1657213">
                <a:moveTo>
                  <a:pt x="0" y="0"/>
                </a:moveTo>
                <a:lnTo>
                  <a:pt x="1657212" y="0"/>
                </a:lnTo>
                <a:lnTo>
                  <a:pt x="1657212" y="1657213"/>
                </a:lnTo>
                <a:lnTo>
                  <a:pt x="0" y="1657213"/>
                </a:lnTo>
                <a:lnTo>
                  <a:pt x="0" y="0"/>
                </a:lnTo>
                <a:close/>
              </a:path>
            </a:pathLst>
          </a:custGeom>
          <a:blipFill>
            <a:blip r:embed="rId4"/>
            <a:stretch>
              <a:fillRect/>
            </a:stretch>
          </a:blipFill>
        </p:spPr>
        <p:txBody>
          <a:bodyPr/>
          <a:lstStyle/>
          <a:p>
            <a:endParaRPr lang="en-US"/>
          </a:p>
        </p:txBody>
      </p:sp>
      <p:sp>
        <p:nvSpPr>
          <p:cNvPr id="11" name="Freeform 11"/>
          <p:cNvSpPr/>
          <p:nvPr/>
        </p:nvSpPr>
        <p:spPr>
          <a:xfrm>
            <a:off x="2152135" y="4707721"/>
            <a:ext cx="1645168" cy="2091714"/>
          </a:xfrm>
          <a:custGeom>
            <a:avLst/>
            <a:gdLst/>
            <a:ahLst/>
            <a:cxnLst/>
            <a:rect l="l" t="t" r="r" b="b"/>
            <a:pathLst>
              <a:path w="1645168" h="2091714">
                <a:moveTo>
                  <a:pt x="0" y="0"/>
                </a:moveTo>
                <a:lnTo>
                  <a:pt x="1645169" y="0"/>
                </a:lnTo>
                <a:lnTo>
                  <a:pt x="1645169" y="2091714"/>
                </a:lnTo>
                <a:lnTo>
                  <a:pt x="0" y="2091714"/>
                </a:lnTo>
                <a:lnTo>
                  <a:pt x="0" y="0"/>
                </a:lnTo>
                <a:close/>
              </a:path>
            </a:pathLst>
          </a:custGeom>
          <a:blipFill>
            <a:blip r:embed="rId5"/>
            <a:stretch>
              <a:fillRect/>
            </a:stretch>
          </a:blipFill>
        </p:spPr>
        <p:txBody>
          <a:bodyPr/>
          <a:lstStyle/>
          <a:p>
            <a:endParaRPr lang="en-US"/>
          </a:p>
        </p:txBody>
      </p:sp>
      <p:sp>
        <p:nvSpPr>
          <p:cNvPr id="12" name="Freeform 12"/>
          <p:cNvSpPr/>
          <p:nvPr/>
        </p:nvSpPr>
        <p:spPr>
          <a:xfrm>
            <a:off x="3997329" y="4707721"/>
            <a:ext cx="1647813" cy="2091714"/>
          </a:xfrm>
          <a:custGeom>
            <a:avLst/>
            <a:gdLst/>
            <a:ahLst/>
            <a:cxnLst/>
            <a:rect l="l" t="t" r="r" b="b"/>
            <a:pathLst>
              <a:path w="1647813" h="2091714">
                <a:moveTo>
                  <a:pt x="0" y="0"/>
                </a:moveTo>
                <a:lnTo>
                  <a:pt x="1647813" y="0"/>
                </a:lnTo>
                <a:lnTo>
                  <a:pt x="1647813" y="2091714"/>
                </a:lnTo>
                <a:lnTo>
                  <a:pt x="0" y="2091714"/>
                </a:lnTo>
                <a:lnTo>
                  <a:pt x="0" y="0"/>
                </a:lnTo>
                <a:close/>
              </a:path>
            </a:pathLst>
          </a:custGeom>
          <a:blipFill>
            <a:blip r:embed="rId6"/>
            <a:stretch>
              <a:fillRect/>
            </a:stretch>
          </a:blipFill>
        </p:spPr>
        <p:txBody>
          <a:bodyPr/>
          <a:lstStyle/>
          <a:p>
            <a:endParaRPr lang="en-US"/>
          </a:p>
        </p:txBody>
      </p:sp>
      <p:sp>
        <p:nvSpPr>
          <p:cNvPr id="13" name="Freeform 13"/>
          <p:cNvSpPr/>
          <p:nvPr/>
        </p:nvSpPr>
        <p:spPr>
          <a:xfrm>
            <a:off x="6097647" y="1587233"/>
            <a:ext cx="3538867" cy="2176675"/>
          </a:xfrm>
          <a:custGeom>
            <a:avLst/>
            <a:gdLst/>
            <a:ahLst/>
            <a:cxnLst/>
            <a:rect l="l" t="t" r="r" b="b"/>
            <a:pathLst>
              <a:path w="3538867" h="2176675">
                <a:moveTo>
                  <a:pt x="0" y="0"/>
                </a:moveTo>
                <a:lnTo>
                  <a:pt x="3538867" y="0"/>
                </a:lnTo>
                <a:lnTo>
                  <a:pt x="3538867" y="2176676"/>
                </a:lnTo>
                <a:lnTo>
                  <a:pt x="0" y="2176676"/>
                </a:lnTo>
                <a:lnTo>
                  <a:pt x="0" y="0"/>
                </a:lnTo>
                <a:close/>
              </a:path>
            </a:pathLst>
          </a:custGeom>
          <a:blipFill>
            <a:blip r:embed="rId7"/>
            <a:stretch>
              <a:fillRect b="-21935"/>
            </a:stretch>
          </a:blipFill>
        </p:spPr>
        <p:txBody>
          <a:bodyPr/>
          <a:lstStyle/>
          <a:p>
            <a:endParaRPr lang="en-US"/>
          </a:p>
        </p:txBody>
      </p:sp>
      <p:sp>
        <p:nvSpPr>
          <p:cNvPr id="14" name="Freeform 14"/>
          <p:cNvSpPr/>
          <p:nvPr/>
        </p:nvSpPr>
        <p:spPr>
          <a:xfrm>
            <a:off x="6091842" y="3884212"/>
            <a:ext cx="3544672" cy="2699468"/>
          </a:xfrm>
          <a:custGeom>
            <a:avLst/>
            <a:gdLst/>
            <a:ahLst/>
            <a:cxnLst/>
            <a:rect l="l" t="t" r="r" b="b"/>
            <a:pathLst>
              <a:path w="3544672" h="2699468">
                <a:moveTo>
                  <a:pt x="0" y="0"/>
                </a:moveTo>
                <a:lnTo>
                  <a:pt x="3544672" y="0"/>
                </a:lnTo>
                <a:lnTo>
                  <a:pt x="3544672" y="2699468"/>
                </a:lnTo>
                <a:lnTo>
                  <a:pt x="0" y="2699468"/>
                </a:lnTo>
                <a:lnTo>
                  <a:pt x="0" y="0"/>
                </a:lnTo>
                <a:close/>
              </a:path>
            </a:pathLst>
          </a:custGeom>
          <a:blipFill>
            <a:blip r:embed="rId8"/>
            <a:stretch>
              <a:fillRect l="-7152" r="-7152"/>
            </a:stretch>
          </a:blipFill>
        </p:spPr>
        <p:txBody>
          <a:bodyPr/>
          <a:lstStyle/>
          <a:p>
            <a:endParaRPr lang="en-US"/>
          </a:p>
        </p:txBody>
      </p:sp>
      <p:sp>
        <p:nvSpPr>
          <p:cNvPr id="15" name="TextBox 15"/>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6" name="TextBox 16"/>
          <p:cNvSpPr txBox="1"/>
          <p:nvPr/>
        </p:nvSpPr>
        <p:spPr>
          <a:xfrm>
            <a:off x="515303" y="1047750"/>
            <a:ext cx="7231586"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PROJECT LEARNING TREE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9" name="Freeform 9"/>
          <p:cNvSpPr/>
          <p:nvPr/>
        </p:nvSpPr>
        <p:spPr>
          <a:xfrm>
            <a:off x="4880101" y="1920855"/>
            <a:ext cx="4775463" cy="4837170"/>
          </a:xfrm>
          <a:custGeom>
            <a:avLst/>
            <a:gdLst/>
            <a:ahLst/>
            <a:cxnLst/>
            <a:rect l="l" t="t" r="r" b="b"/>
            <a:pathLst>
              <a:path w="4775463" h="4837170">
                <a:moveTo>
                  <a:pt x="0" y="0"/>
                </a:moveTo>
                <a:lnTo>
                  <a:pt x="4775463" y="0"/>
                </a:lnTo>
                <a:lnTo>
                  <a:pt x="4775463" y="4837170"/>
                </a:lnTo>
                <a:lnTo>
                  <a:pt x="0" y="4837170"/>
                </a:lnTo>
                <a:lnTo>
                  <a:pt x="0" y="0"/>
                </a:lnTo>
                <a:close/>
              </a:path>
            </a:pathLst>
          </a:custGeom>
          <a:blipFill>
            <a:blip r:embed="rId4"/>
            <a:stretch>
              <a:fillRect l="-1579" r="-2720"/>
            </a:stretch>
          </a:blipFill>
        </p:spPr>
        <p:txBody>
          <a:bodyPr/>
          <a:lstStyle/>
          <a:p>
            <a:endParaRPr lang="en-US"/>
          </a:p>
        </p:txBody>
      </p:sp>
      <p:sp>
        <p:nvSpPr>
          <p:cNvPr id="10" name="Freeform 10"/>
          <p:cNvSpPr/>
          <p:nvPr/>
        </p:nvSpPr>
        <p:spPr>
          <a:xfrm>
            <a:off x="7746632" y="4939013"/>
            <a:ext cx="1889883" cy="1819012"/>
          </a:xfrm>
          <a:custGeom>
            <a:avLst/>
            <a:gdLst/>
            <a:ahLst/>
            <a:cxnLst/>
            <a:rect l="l" t="t" r="r" b="b"/>
            <a:pathLst>
              <a:path w="1889883" h="1819012">
                <a:moveTo>
                  <a:pt x="0" y="0"/>
                </a:moveTo>
                <a:lnTo>
                  <a:pt x="1889882" y="0"/>
                </a:lnTo>
                <a:lnTo>
                  <a:pt x="1889882" y="1819012"/>
                </a:lnTo>
                <a:lnTo>
                  <a:pt x="0" y="1819012"/>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grpSp>
        <p:nvGrpSpPr>
          <p:cNvPr id="11" name="Group 11"/>
          <p:cNvGrpSpPr/>
          <p:nvPr/>
        </p:nvGrpSpPr>
        <p:grpSpPr>
          <a:xfrm>
            <a:off x="8514174" y="5202271"/>
            <a:ext cx="148823" cy="14882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FF3131"/>
              </a:soli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535"/>
                </a:lnSpc>
              </a:pPr>
              <a:endParaRPr/>
            </a:p>
          </p:txBody>
        </p:sp>
      </p:grpSp>
      <p:sp>
        <p:nvSpPr>
          <p:cNvPr id="14" name="TextBox 14"/>
          <p:cNvSpPr txBox="1"/>
          <p:nvPr/>
        </p:nvSpPr>
        <p:spPr>
          <a:xfrm>
            <a:off x="515303" y="1715453"/>
            <a:ext cx="3948314" cy="4568190"/>
          </a:xfrm>
          <a:prstGeom prst="rect">
            <a:avLst/>
          </a:prstGeom>
        </p:spPr>
        <p:txBody>
          <a:bodyPr lIns="0" tIns="0" rIns="0" bIns="0" rtlCol="0" anchor="t">
            <a:spAutoFit/>
          </a:bodyPr>
          <a:lstStyle/>
          <a:p>
            <a:pPr algn="l">
              <a:lnSpc>
                <a:spcPts val="2805"/>
              </a:lnSpc>
            </a:pPr>
            <a:r>
              <a:rPr lang="en-US" sz="1500" b="1">
                <a:solidFill>
                  <a:srgbClr val="000000"/>
                </a:solidFill>
                <a:latin typeface="Arimo Bold"/>
                <a:ea typeface="Arimo Bold"/>
                <a:cs typeface="Arimo Bold"/>
                <a:sym typeface="Arimo Bold"/>
              </a:rPr>
              <a:t>Working urban forest</a:t>
            </a:r>
            <a:r>
              <a:rPr lang="en-US" sz="1500">
                <a:solidFill>
                  <a:srgbClr val="000000"/>
                </a:solidFill>
                <a:latin typeface="Arimo"/>
                <a:ea typeface="Arimo"/>
                <a:cs typeface="Arimo"/>
                <a:sym typeface="Arimo"/>
              </a:rPr>
              <a:t> 40 miles north of Houston</a:t>
            </a:r>
          </a:p>
          <a:p>
            <a:pPr marL="323850" lvl="1" indent="-161925" algn="l">
              <a:lnSpc>
                <a:spcPts val="2805"/>
              </a:lnSpc>
              <a:buFont typeface="Arial"/>
              <a:buChar char="•"/>
            </a:pPr>
            <a:r>
              <a:rPr lang="en-US" sz="1500">
                <a:solidFill>
                  <a:srgbClr val="000000"/>
                </a:solidFill>
                <a:latin typeface="Arimo"/>
                <a:ea typeface="Arimo"/>
                <a:cs typeface="Arimo"/>
                <a:sym typeface="Arimo"/>
              </a:rPr>
              <a:t>1,730 acres </a:t>
            </a:r>
          </a:p>
          <a:p>
            <a:pPr marL="323850" lvl="1" indent="-161925" algn="l">
              <a:lnSpc>
                <a:spcPts val="2805"/>
              </a:lnSpc>
              <a:buFont typeface="Arial"/>
              <a:buChar char="•"/>
            </a:pPr>
            <a:r>
              <a:rPr lang="en-US" sz="1500">
                <a:solidFill>
                  <a:srgbClr val="000000"/>
                </a:solidFill>
                <a:latin typeface="Arimo"/>
                <a:ea typeface="Arimo"/>
                <a:cs typeface="Arimo"/>
                <a:sym typeface="Arimo"/>
              </a:rPr>
              <a:t>100,000 + visitors annually</a:t>
            </a:r>
          </a:p>
          <a:p>
            <a:pPr marL="323850" lvl="1" indent="-161925" algn="l">
              <a:lnSpc>
                <a:spcPts val="2805"/>
              </a:lnSpc>
              <a:buFont typeface="Arial"/>
              <a:buChar char="•"/>
            </a:pPr>
            <a:r>
              <a:rPr lang="en-US" sz="1500">
                <a:solidFill>
                  <a:srgbClr val="000000"/>
                </a:solidFill>
                <a:latin typeface="Arimo"/>
                <a:ea typeface="Arimo"/>
                <a:cs typeface="Arimo"/>
                <a:sym typeface="Arimo"/>
              </a:rPr>
              <a:t>17+ miles of trails</a:t>
            </a:r>
          </a:p>
          <a:p>
            <a:pPr marL="323850" lvl="1" indent="-161925" algn="l">
              <a:lnSpc>
                <a:spcPts val="2805"/>
              </a:lnSpc>
              <a:buFont typeface="Arial"/>
              <a:buChar char="•"/>
            </a:pPr>
            <a:r>
              <a:rPr lang="en-US" sz="1500">
                <a:solidFill>
                  <a:srgbClr val="000000"/>
                </a:solidFill>
                <a:latin typeface="Arimo"/>
                <a:ea typeface="Arimo"/>
                <a:cs typeface="Arimo"/>
                <a:sym typeface="Arimo"/>
              </a:rPr>
              <a:t>Open dawn to dusk, No entrance fee</a:t>
            </a:r>
          </a:p>
          <a:p>
            <a:pPr marL="323850" lvl="1" indent="-161925" algn="l">
              <a:lnSpc>
                <a:spcPts val="2805"/>
              </a:lnSpc>
              <a:buFont typeface="Arial"/>
              <a:buChar char="•"/>
            </a:pPr>
            <a:r>
              <a:rPr lang="en-US" sz="1500">
                <a:solidFill>
                  <a:srgbClr val="000000"/>
                </a:solidFill>
                <a:latin typeface="Arimo"/>
                <a:ea typeface="Arimo"/>
                <a:cs typeface="Arimo"/>
                <a:sym typeface="Arimo"/>
              </a:rPr>
              <a:t>2 ponds, 3 parking areas, classroom</a:t>
            </a:r>
          </a:p>
          <a:p>
            <a:pPr marL="323850" lvl="1" indent="-161925" algn="l">
              <a:lnSpc>
                <a:spcPts val="2805"/>
              </a:lnSpc>
              <a:buFont typeface="Arial"/>
              <a:buChar char="•"/>
            </a:pPr>
            <a:r>
              <a:rPr lang="en-US" sz="1500">
                <a:solidFill>
                  <a:srgbClr val="000000"/>
                </a:solidFill>
                <a:latin typeface="Arimo"/>
                <a:ea typeface="Arimo"/>
                <a:cs typeface="Arimo"/>
                <a:sym typeface="Arimo"/>
              </a:rPr>
              <a:t>Pollinator Gardens &amp; Nursery</a:t>
            </a:r>
          </a:p>
          <a:p>
            <a:pPr marL="323850" lvl="1" indent="-161925" algn="l">
              <a:lnSpc>
                <a:spcPts val="2805"/>
              </a:lnSpc>
              <a:buFont typeface="Arial"/>
              <a:buChar char="•"/>
            </a:pPr>
            <a:r>
              <a:rPr lang="en-US" sz="1500">
                <a:solidFill>
                  <a:srgbClr val="000000"/>
                </a:solidFill>
                <a:latin typeface="Arimo"/>
                <a:ea typeface="Arimo"/>
                <a:cs typeface="Arimo"/>
                <a:sym typeface="Arimo"/>
              </a:rPr>
              <a:t>No restrooms or trashcans on forest</a:t>
            </a:r>
          </a:p>
          <a:p>
            <a:pPr marL="323850" lvl="1" indent="-161925" algn="l">
              <a:lnSpc>
                <a:spcPts val="2805"/>
              </a:lnSpc>
              <a:buFont typeface="Arial"/>
              <a:buChar char="•"/>
            </a:pPr>
            <a:r>
              <a:rPr lang="en-US" sz="1500">
                <a:solidFill>
                  <a:srgbClr val="000000"/>
                </a:solidFill>
                <a:latin typeface="Arimo"/>
                <a:ea typeface="Arimo"/>
                <a:cs typeface="Arimo"/>
                <a:sym typeface="Arimo"/>
              </a:rPr>
              <a:t>Commercial forestry operations</a:t>
            </a:r>
          </a:p>
          <a:p>
            <a:pPr marL="323850" lvl="1" indent="-161925" algn="l">
              <a:lnSpc>
                <a:spcPts val="2805"/>
              </a:lnSpc>
              <a:buFont typeface="Arial"/>
              <a:buChar char="•"/>
            </a:pPr>
            <a:r>
              <a:rPr lang="en-US" sz="1500">
                <a:solidFill>
                  <a:srgbClr val="000000"/>
                </a:solidFill>
                <a:latin typeface="Arimo"/>
                <a:ea typeface="Arimo"/>
                <a:cs typeface="Arimo"/>
                <a:sym typeface="Arimo"/>
              </a:rPr>
              <a:t>Special Interest Education Projects</a:t>
            </a:r>
          </a:p>
          <a:p>
            <a:pPr marL="323850" lvl="1" indent="-161925" algn="l">
              <a:lnSpc>
                <a:spcPts val="2805"/>
              </a:lnSpc>
              <a:buFont typeface="Arial"/>
              <a:buChar char="•"/>
            </a:pPr>
            <a:r>
              <a:rPr lang="en-US" sz="1500">
                <a:solidFill>
                  <a:srgbClr val="000000"/>
                </a:solidFill>
                <a:latin typeface="Arimo"/>
                <a:ea typeface="Arimo"/>
                <a:cs typeface="Arimo"/>
                <a:sym typeface="Arimo"/>
              </a:rPr>
              <a:t>Recreational use</a:t>
            </a:r>
          </a:p>
          <a:p>
            <a:pPr algn="l">
              <a:lnSpc>
                <a:spcPts val="2805"/>
              </a:lnSpc>
            </a:pPr>
            <a:endParaRPr lang="en-US" sz="1500">
              <a:solidFill>
                <a:srgbClr val="000000"/>
              </a:solidFill>
              <a:latin typeface="Arimo"/>
              <a:ea typeface="Arimo"/>
              <a:cs typeface="Arimo"/>
              <a:sym typeface="Arimo"/>
            </a:endParaRPr>
          </a:p>
        </p:txBody>
      </p:sp>
      <p:sp>
        <p:nvSpPr>
          <p:cNvPr id="15" name="TextBox 15"/>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6" name="TextBox 16"/>
          <p:cNvSpPr txBox="1"/>
          <p:nvPr/>
        </p:nvSpPr>
        <p:spPr>
          <a:xfrm>
            <a:off x="515303" y="1047750"/>
            <a:ext cx="7231586"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W.G. JONES STATE FOREST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9" name="Freeform 9"/>
          <p:cNvSpPr/>
          <p:nvPr/>
        </p:nvSpPr>
        <p:spPr>
          <a:xfrm>
            <a:off x="205380" y="5041137"/>
            <a:ext cx="6434655" cy="1542543"/>
          </a:xfrm>
          <a:custGeom>
            <a:avLst/>
            <a:gdLst/>
            <a:ahLst/>
            <a:cxnLst/>
            <a:rect l="l" t="t" r="r" b="b"/>
            <a:pathLst>
              <a:path w="6434655" h="1542543">
                <a:moveTo>
                  <a:pt x="0" y="0"/>
                </a:moveTo>
                <a:lnTo>
                  <a:pt x="6434655" y="0"/>
                </a:lnTo>
                <a:lnTo>
                  <a:pt x="6434655" y="1542543"/>
                </a:lnTo>
                <a:lnTo>
                  <a:pt x="0" y="1542543"/>
                </a:lnTo>
                <a:lnTo>
                  <a:pt x="0" y="0"/>
                </a:lnTo>
                <a:close/>
              </a:path>
            </a:pathLst>
          </a:custGeom>
          <a:blipFill>
            <a:blip r:embed="rId4"/>
            <a:stretch>
              <a:fillRect t="-140324" b="-72534"/>
            </a:stretch>
          </a:blipFill>
          <a:ln cap="sq">
            <a:noFill/>
            <a:prstDash val="solid"/>
            <a:miter/>
          </a:ln>
        </p:spPr>
        <p:txBody>
          <a:bodyPr/>
          <a:lstStyle/>
          <a:p>
            <a:endParaRPr lang="en-US"/>
          </a:p>
        </p:txBody>
      </p:sp>
      <p:sp>
        <p:nvSpPr>
          <p:cNvPr id="10" name="Freeform 10"/>
          <p:cNvSpPr/>
          <p:nvPr/>
        </p:nvSpPr>
        <p:spPr>
          <a:xfrm>
            <a:off x="205380" y="1662598"/>
            <a:ext cx="6434655" cy="3237217"/>
          </a:xfrm>
          <a:custGeom>
            <a:avLst/>
            <a:gdLst/>
            <a:ahLst/>
            <a:cxnLst/>
            <a:rect l="l" t="t" r="r" b="b"/>
            <a:pathLst>
              <a:path w="6434655" h="3237217">
                <a:moveTo>
                  <a:pt x="0" y="0"/>
                </a:moveTo>
                <a:lnTo>
                  <a:pt x="6434655" y="0"/>
                </a:lnTo>
                <a:lnTo>
                  <a:pt x="6434655" y="3237217"/>
                </a:lnTo>
                <a:lnTo>
                  <a:pt x="0" y="3237217"/>
                </a:lnTo>
                <a:lnTo>
                  <a:pt x="0" y="0"/>
                </a:lnTo>
                <a:close/>
              </a:path>
            </a:pathLst>
          </a:custGeom>
          <a:blipFill>
            <a:blip r:embed="rId5"/>
            <a:stretch>
              <a:fillRect t="-44360" b="-4718"/>
            </a:stretch>
          </a:blipFill>
          <a:ln cap="sq">
            <a:noFill/>
            <a:prstDash val="solid"/>
            <a:miter/>
          </a:ln>
        </p:spPr>
        <p:txBody>
          <a:bodyPr/>
          <a:lstStyle/>
          <a:p>
            <a:endParaRPr lang="en-US"/>
          </a:p>
        </p:txBody>
      </p:sp>
      <p:sp>
        <p:nvSpPr>
          <p:cNvPr id="11" name="Freeform 11"/>
          <p:cNvSpPr/>
          <p:nvPr/>
        </p:nvSpPr>
        <p:spPr>
          <a:xfrm>
            <a:off x="6799749" y="1662598"/>
            <a:ext cx="2836765" cy="2472911"/>
          </a:xfrm>
          <a:custGeom>
            <a:avLst/>
            <a:gdLst/>
            <a:ahLst/>
            <a:cxnLst/>
            <a:rect l="l" t="t" r="r" b="b"/>
            <a:pathLst>
              <a:path w="2836765" h="2472911">
                <a:moveTo>
                  <a:pt x="0" y="0"/>
                </a:moveTo>
                <a:lnTo>
                  <a:pt x="2836765" y="0"/>
                </a:lnTo>
                <a:lnTo>
                  <a:pt x="2836765" y="2472911"/>
                </a:lnTo>
                <a:lnTo>
                  <a:pt x="0" y="2472911"/>
                </a:lnTo>
                <a:lnTo>
                  <a:pt x="0" y="0"/>
                </a:lnTo>
                <a:close/>
              </a:path>
            </a:pathLst>
          </a:custGeom>
          <a:blipFill>
            <a:blip r:embed="rId6"/>
            <a:stretch>
              <a:fillRect l="-8115" r="-8115"/>
            </a:stretch>
          </a:blipFill>
          <a:ln cap="sq">
            <a:noFill/>
            <a:prstDash val="solid"/>
            <a:miter/>
          </a:ln>
        </p:spPr>
        <p:txBody>
          <a:bodyPr/>
          <a:lstStyle/>
          <a:p>
            <a:endParaRPr lang="en-US"/>
          </a:p>
        </p:txBody>
      </p:sp>
      <p:sp>
        <p:nvSpPr>
          <p:cNvPr id="12" name="TextBox 12"/>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3" name="TextBox 13"/>
          <p:cNvSpPr txBox="1"/>
          <p:nvPr/>
        </p:nvSpPr>
        <p:spPr>
          <a:xfrm>
            <a:off x="515303" y="1047750"/>
            <a:ext cx="7231586"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W.G. JONES STATE FOREST</a:t>
            </a:r>
          </a:p>
        </p:txBody>
      </p:sp>
      <p:sp>
        <p:nvSpPr>
          <p:cNvPr id="14" name="Freeform 14"/>
          <p:cNvSpPr/>
          <p:nvPr/>
        </p:nvSpPr>
        <p:spPr>
          <a:xfrm>
            <a:off x="6799749" y="4230087"/>
            <a:ext cx="2836765" cy="2353593"/>
          </a:xfrm>
          <a:custGeom>
            <a:avLst/>
            <a:gdLst/>
            <a:ahLst/>
            <a:cxnLst/>
            <a:rect l="l" t="t" r="r" b="b"/>
            <a:pathLst>
              <a:path w="2836765" h="2353593">
                <a:moveTo>
                  <a:pt x="0" y="0"/>
                </a:moveTo>
                <a:lnTo>
                  <a:pt x="2836765" y="0"/>
                </a:lnTo>
                <a:lnTo>
                  <a:pt x="2836765" y="2353593"/>
                </a:lnTo>
                <a:lnTo>
                  <a:pt x="0" y="2353593"/>
                </a:lnTo>
                <a:lnTo>
                  <a:pt x="0" y="0"/>
                </a:lnTo>
                <a:close/>
              </a:path>
            </a:pathLst>
          </a:custGeom>
          <a:blipFill>
            <a:blip r:embed="rId7"/>
            <a:stretch>
              <a:fillRect l="-10087" r="-36757"/>
            </a:stretch>
          </a:blipFill>
          <a:ln cap="sq">
            <a:noFill/>
            <a:prstDash val="solid"/>
            <a:miter/>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0" name="TextBox 10"/>
          <p:cNvSpPr txBox="1"/>
          <p:nvPr/>
        </p:nvSpPr>
        <p:spPr>
          <a:xfrm>
            <a:off x="515303" y="1047750"/>
            <a:ext cx="8492733"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CURRENT PROJECTS AT JONES FOREST</a:t>
            </a:r>
          </a:p>
        </p:txBody>
      </p:sp>
      <p:sp>
        <p:nvSpPr>
          <p:cNvPr id="11" name="Freeform 11"/>
          <p:cNvSpPr/>
          <p:nvPr/>
        </p:nvSpPr>
        <p:spPr>
          <a:xfrm>
            <a:off x="6616387" y="1465353"/>
            <a:ext cx="2818433" cy="1685072"/>
          </a:xfrm>
          <a:custGeom>
            <a:avLst/>
            <a:gdLst/>
            <a:ahLst/>
            <a:cxnLst/>
            <a:rect l="l" t="t" r="r" b="b"/>
            <a:pathLst>
              <a:path w="2818433" h="1685072">
                <a:moveTo>
                  <a:pt x="0" y="0"/>
                </a:moveTo>
                <a:lnTo>
                  <a:pt x="2818433" y="0"/>
                </a:lnTo>
                <a:lnTo>
                  <a:pt x="2818433" y="1685073"/>
                </a:lnTo>
                <a:lnTo>
                  <a:pt x="0" y="1685073"/>
                </a:lnTo>
                <a:lnTo>
                  <a:pt x="0" y="0"/>
                </a:lnTo>
                <a:close/>
              </a:path>
            </a:pathLst>
          </a:custGeom>
          <a:blipFill>
            <a:blip r:embed="rId4"/>
            <a:stretch>
              <a:fillRect l="-5517" r="-5517"/>
            </a:stretch>
          </a:blipFill>
        </p:spPr>
        <p:txBody>
          <a:bodyPr/>
          <a:lstStyle/>
          <a:p>
            <a:endParaRPr lang="en-US"/>
          </a:p>
        </p:txBody>
      </p:sp>
      <p:sp>
        <p:nvSpPr>
          <p:cNvPr id="12" name="Freeform 12"/>
          <p:cNvSpPr/>
          <p:nvPr/>
        </p:nvSpPr>
        <p:spPr>
          <a:xfrm>
            <a:off x="731520" y="5002115"/>
            <a:ext cx="2260577" cy="1703627"/>
          </a:xfrm>
          <a:custGeom>
            <a:avLst/>
            <a:gdLst/>
            <a:ahLst/>
            <a:cxnLst/>
            <a:rect l="l" t="t" r="r" b="b"/>
            <a:pathLst>
              <a:path w="2260577" h="1703627">
                <a:moveTo>
                  <a:pt x="0" y="0"/>
                </a:moveTo>
                <a:lnTo>
                  <a:pt x="2260577" y="0"/>
                </a:lnTo>
                <a:lnTo>
                  <a:pt x="2260577" y="1703627"/>
                </a:lnTo>
                <a:lnTo>
                  <a:pt x="0" y="1703627"/>
                </a:lnTo>
                <a:lnTo>
                  <a:pt x="0" y="0"/>
                </a:lnTo>
                <a:close/>
              </a:path>
            </a:pathLst>
          </a:custGeom>
          <a:blipFill>
            <a:blip r:embed="rId5"/>
            <a:stretch>
              <a:fillRect t="-5059" b="-5059"/>
            </a:stretch>
          </a:blipFill>
        </p:spPr>
        <p:txBody>
          <a:bodyPr/>
          <a:lstStyle/>
          <a:p>
            <a:endParaRPr lang="en-US"/>
          </a:p>
        </p:txBody>
      </p:sp>
      <p:sp>
        <p:nvSpPr>
          <p:cNvPr id="13" name="Freeform 13"/>
          <p:cNvSpPr/>
          <p:nvPr/>
        </p:nvSpPr>
        <p:spPr>
          <a:xfrm>
            <a:off x="6593615" y="3259202"/>
            <a:ext cx="2841205" cy="1739477"/>
          </a:xfrm>
          <a:custGeom>
            <a:avLst/>
            <a:gdLst/>
            <a:ahLst/>
            <a:cxnLst/>
            <a:rect l="l" t="t" r="r" b="b"/>
            <a:pathLst>
              <a:path w="2841205" h="1739477">
                <a:moveTo>
                  <a:pt x="0" y="0"/>
                </a:moveTo>
                <a:lnTo>
                  <a:pt x="2841205" y="0"/>
                </a:lnTo>
                <a:lnTo>
                  <a:pt x="2841205" y="1739476"/>
                </a:lnTo>
                <a:lnTo>
                  <a:pt x="0" y="1739476"/>
                </a:lnTo>
                <a:lnTo>
                  <a:pt x="0" y="0"/>
                </a:lnTo>
                <a:close/>
              </a:path>
            </a:pathLst>
          </a:custGeom>
          <a:blipFill>
            <a:blip r:embed="rId6"/>
            <a:stretch>
              <a:fillRect t="-22502"/>
            </a:stretch>
          </a:blipFill>
        </p:spPr>
        <p:txBody>
          <a:bodyPr/>
          <a:lstStyle/>
          <a:p>
            <a:endParaRPr lang="en-US"/>
          </a:p>
        </p:txBody>
      </p:sp>
      <p:sp>
        <p:nvSpPr>
          <p:cNvPr id="14" name="Freeform 14"/>
          <p:cNvSpPr/>
          <p:nvPr/>
        </p:nvSpPr>
        <p:spPr>
          <a:xfrm>
            <a:off x="3134972" y="4412983"/>
            <a:ext cx="3318934" cy="2287969"/>
          </a:xfrm>
          <a:custGeom>
            <a:avLst/>
            <a:gdLst/>
            <a:ahLst/>
            <a:cxnLst/>
            <a:rect l="l" t="t" r="r" b="b"/>
            <a:pathLst>
              <a:path w="3318934" h="2287969">
                <a:moveTo>
                  <a:pt x="0" y="0"/>
                </a:moveTo>
                <a:lnTo>
                  <a:pt x="3318934" y="0"/>
                </a:lnTo>
                <a:lnTo>
                  <a:pt x="3318934" y="2287969"/>
                </a:lnTo>
                <a:lnTo>
                  <a:pt x="0" y="2287969"/>
                </a:lnTo>
                <a:lnTo>
                  <a:pt x="0" y="0"/>
                </a:lnTo>
                <a:close/>
              </a:path>
            </a:pathLst>
          </a:custGeom>
          <a:blipFill>
            <a:blip r:embed="rId7"/>
            <a:stretch>
              <a:fillRect t="-8795"/>
            </a:stretch>
          </a:blipFill>
        </p:spPr>
        <p:txBody>
          <a:bodyPr/>
          <a:lstStyle/>
          <a:p>
            <a:endParaRPr lang="en-US"/>
          </a:p>
        </p:txBody>
      </p:sp>
      <p:sp>
        <p:nvSpPr>
          <p:cNvPr id="15" name="Freeform 15"/>
          <p:cNvSpPr/>
          <p:nvPr/>
        </p:nvSpPr>
        <p:spPr>
          <a:xfrm>
            <a:off x="6593615" y="5103453"/>
            <a:ext cx="2818433" cy="1598852"/>
          </a:xfrm>
          <a:custGeom>
            <a:avLst/>
            <a:gdLst/>
            <a:ahLst/>
            <a:cxnLst/>
            <a:rect l="l" t="t" r="r" b="b"/>
            <a:pathLst>
              <a:path w="2818433" h="1598852">
                <a:moveTo>
                  <a:pt x="0" y="0"/>
                </a:moveTo>
                <a:lnTo>
                  <a:pt x="2818433" y="0"/>
                </a:lnTo>
                <a:lnTo>
                  <a:pt x="2818433" y="1598852"/>
                </a:lnTo>
                <a:lnTo>
                  <a:pt x="0" y="1598852"/>
                </a:lnTo>
                <a:lnTo>
                  <a:pt x="0" y="0"/>
                </a:lnTo>
                <a:close/>
              </a:path>
            </a:pathLst>
          </a:custGeom>
          <a:blipFill>
            <a:blip r:embed="rId8"/>
            <a:stretch>
              <a:fillRect l="-1853" t="-72986" r="-1853"/>
            </a:stretch>
          </a:blipFill>
        </p:spPr>
        <p:txBody>
          <a:bodyPr/>
          <a:lstStyle/>
          <a:p>
            <a:endParaRPr lang="en-US"/>
          </a:p>
        </p:txBody>
      </p:sp>
      <p:sp>
        <p:nvSpPr>
          <p:cNvPr id="16" name="TextBox 16"/>
          <p:cNvSpPr txBox="1"/>
          <p:nvPr/>
        </p:nvSpPr>
        <p:spPr>
          <a:xfrm>
            <a:off x="656952" y="1842319"/>
            <a:ext cx="3736069" cy="2190750"/>
          </a:xfrm>
          <a:prstGeom prst="rect">
            <a:avLst/>
          </a:prstGeom>
        </p:spPr>
        <p:txBody>
          <a:bodyPr lIns="0" tIns="0" rIns="0" bIns="0" rtlCol="0" anchor="t">
            <a:spAutoFit/>
          </a:bodyPr>
          <a:lstStyle/>
          <a:p>
            <a:pPr marL="323852" lvl="1" indent="-161926" algn="l">
              <a:lnSpc>
                <a:spcPts val="2475"/>
              </a:lnSpc>
              <a:buFont typeface="Arial"/>
              <a:buChar char="•"/>
            </a:pPr>
            <a:r>
              <a:rPr lang="en-US" sz="1500">
                <a:solidFill>
                  <a:srgbClr val="000000"/>
                </a:solidFill>
                <a:latin typeface="Arimo"/>
                <a:ea typeface="Arimo"/>
                <a:cs typeface="Arimo"/>
                <a:sym typeface="Arimo"/>
              </a:rPr>
              <a:t>Educational Programming &amp; Training</a:t>
            </a:r>
          </a:p>
          <a:p>
            <a:pPr marL="323852" lvl="1" indent="-161926" algn="l">
              <a:lnSpc>
                <a:spcPts val="2475"/>
              </a:lnSpc>
              <a:buFont typeface="Arial"/>
              <a:buChar char="•"/>
            </a:pPr>
            <a:r>
              <a:rPr lang="en-US" sz="1500">
                <a:solidFill>
                  <a:srgbClr val="000000"/>
                </a:solidFill>
                <a:latin typeface="Arimo"/>
                <a:ea typeface="Arimo"/>
                <a:cs typeface="Arimo"/>
                <a:sym typeface="Arimo"/>
              </a:rPr>
              <a:t>Invasive Species Removal</a:t>
            </a:r>
          </a:p>
          <a:p>
            <a:pPr marL="323852" lvl="1" indent="-161926" algn="l">
              <a:lnSpc>
                <a:spcPts val="2475"/>
              </a:lnSpc>
              <a:buFont typeface="Arial"/>
              <a:buChar char="•"/>
            </a:pPr>
            <a:r>
              <a:rPr lang="en-US" sz="1500">
                <a:solidFill>
                  <a:srgbClr val="000000"/>
                </a:solidFill>
                <a:latin typeface="Arimo"/>
                <a:ea typeface="Arimo"/>
                <a:cs typeface="Arimo"/>
                <a:sym typeface="Arimo"/>
              </a:rPr>
              <a:t>Field Trips &amp; Festivals</a:t>
            </a:r>
          </a:p>
          <a:p>
            <a:pPr marL="323852" lvl="1" indent="-161926" algn="l">
              <a:lnSpc>
                <a:spcPts val="2475"/>
              </a:lnSpc>
              <a:buFont typeface="Arial"/>
              <a:buChar char="•"/>
            </a:pPr>
            <a:r>
              <a:rPr lang="en-US" sz="1500">
                <a:solidFill>
                  <a:srgbClr val="000000"/>
                </a:solidFill>
                <a:latin typeface="Arimo"/>
                <a:ea typeface="Arimo"/>
                <a:cs typeface="Arimo"/>
                <a:sym typeface="Arimo"/>
              </a:rPr>
              <a:t>Pollinator Gardens &amp; Nursery</a:t>
            </a:r>
          </a:p>
          <a:p>
            <a:pPr marL="323852" lvl="1" indent="-161926" algn="l">
              <a:lnSpc>
                <a:spcPts val="2475"/>
              </a:lnSpc>
              <a:buFont typeface="Arial"/>
              <a:buChar char="•"/>
            </a:pPr>
            <a:r>
              <a:rPr lang="en-US" sz="1500">
                <a:solidFill>
                  <a:srgbClr val="000000"/>
                </a:solidFill>
                <a:latin typeface="Arimo"/>
                <a:ea typeface="Arimo"/>
                <a:cs typeface="Arimo"/>
                <a:sym typeface="Arimo"/>
              </a:rPr>
              <a:t>Trail Maintenance</a:t>
            </a:r>
          </a:p>
          <a:p>
            <a:pPr marL="323852" lvl="1" indent="-161926" algn="l">
              <a:lnSpc>
                <a:spcPts val="2475"/>
              </a:lnSpc>
              <a:buFont typeface="Arial"/>
              <a:buChar char="•"/>
            </a:pPr>
            <a:r>
              <a:rPr lang="en-US" sz="1500">
                <a:solidFill>
                  <a:srgbClr val="000000"/>
                </a:solidFill>
                <a:latin typeface="Arimo"/>
                <a:ea typeface="Arimo"/>
                <a:cs typeface="Arimo"/>
                <a:sym typeface="Arimo"/>
              </a:rPr>
              <a:t>Research &amp; Citizen Science</a:t>
            </a:r>
          </a:p>
          <a:p>
            <a:pPr marL="323852" lvl="1" indent="-161926" algn="l">
              <a:lnSpc>
                <a:spcPts val="2475"/>
              </a:lnSpc>
              <a:buFont typeface="Arial"/>
              <a:buChar char="•"/>
            </a:pPr>
            <a:r>
              <a:rPr lang="en-US" sz="1500">
                <a:solidFill>
                  <a:srgbClr val="000000"/>
                </a:solidFill>
                <a:latin typeface="Arimo"/>
                <a:ea typeface="Arimo"/>
                <a:cs typeface="Arimo"/>
                <a:sym typeface="Arimo"/>
              </a:rPr>
              <a:t>Litter Audits</a:t>
            </a:r>
          </a:p>
        </p:txBody>
      </p:sp>
      <p:sp>
        <p:nvSpPr>
          <p:cNvPr id="17" name="Freeform 17"/>
          <p:cNvSpPr/>
          <p:nvPr/>
        </p:nvSpPr>
        <p:spPr>
          <a:xfrm>
            <a:off x="4673490" y="2224846"/>
            <a:ext cx="1780416" cy="2106648"/>
          </a:xfrm>
          <a:custGeom>
            <a:avLst/>
            <a:gdLst/>
            <a:ahLst/>
            <a:cxnLst/>
            <a:rect l="l" t="t" r="r" b="b"/>
            <a:pathLst>
              <a:path w="1780416" h="2106648">
                <a:moveTo>
                  <a:pt x="0" y="0"/>
                </a:moveTo>
                <a:lnTo>
                  <a:pt x="1780416" y="0"/>
                </a:lnTo>
                <a:lnTo>
                  <a:pt x="1780416" y="2106648"/>
                </a:lnTo>
                <a:lnTo>
                  <a:pt x="0" y="2106648"/>
                </a:lnTo>
                <a:lnTo>
                  <a:pt x="0" y="0"/>
                </a:lnTo>
                <a:close/>
              </a:path>
            </a:pathLst>
          </a:custGeom>
          <a:blipFill>
            <a:blip r:embed="rId9"/>
            <a:stretch>
              <a:fillRect t="-10362" b="-18421"/>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9" name="Freeform 9"/>
          <p:cNvSpPr/>
          <p:nvPr/>
        </p:nvSpPr>
        <p:spPr>
          <a:xfrm>
            <a:off x="4813361" y="1736989"/>
            <a:ext cx="2407692" cy="4744221"/>
          </a:xfrm>
          <a:custGeom>
            <a:avLst/>
            <a:gdLst/>
            <a:ahLst/>
            <a:cxnLst/>
            <a:rect l="l" t="t" r="r" b="b"/>
            <a:pathLst>
              <a:path w="2407692" h="4744221">
                <a:moveTo>
                  <a:pt x="0" y="0"/>
                </a:moveTo>
                <a:lnTo>
                  <a:pt x="2407692" y="0"/>
                </a:lnTo>
                <a:lnTo>
                  <a:pt x="2407692" y="4744221"/>
                </a:lnTo>
                <a:lnTo>
                  <a:pt x="0" y="4744221"/>
                </a:lnTo>
                <a:lnTo>
                  <a:pt x="0" y="0"/>
                </a:lnTo>
                <a:close/>
              </a:path>
            </a:pathLst>
          </a:custGeom>
          <a:blipFill>
            <a:blip r:embed="rId4"/>
            <a:stretch>
              <a:fillRect/>
            </a:stretch>
          </a:blipFill>
        </p:spPr>
        <p:txBody>
          <a:bodyPr/>
          <a:lstStyle/>
          <a:p>
            <a:endParaRPr lang="en-US"/>
          </a:p>
        </p:txBody>
      </p:sp>
      <p:sp>
        <p:nvSpPr>
          <p:cNvPr id="10" name="Freeform 10"/>
          <p:cNvSpPr/>
          <p:nvPr/>
        </p:nvSpPr>
        <p:spPr>
          <a:xfrm>
            <a:off x="6933932" y="4498662"/>
            <a:ext cx="2423113" cy="1982547"/>
          </a:xfrm>
          <a:custGeom>
            <a:avLst/>
            <a:gdLst/>
            <a:ahLst/>
            <a:cxnLst/>
            <a:rect l="l" t="t" r="r" b="b"/>
            <a:pathLst>
              <a:path w="2423113" h="1982547">
                <a:moveTo>
                  <a:pt x="0" y="0"/>
                </a:moveTo>
                <a:lnTo>
                  <a:pt x="2423114" y="0"/>
                </a:lnTo>
                <a:lnTo>
                  <a:pt x="2423114" y="1982548"/>
                </a:lnTo>
                <a:lnTo>
                  <a:pt x="0" y="1982548"/>
                </a:lnTo>
                <a:lnTo>
                  <a:pt x="0" y="0"/>
                </a:lnTo>
                <a:close/>
              </a:path>
            </a:pathLst>
          </a:custGeom>
          <a:blipFill>
            <a:blip r:embed="rId5"/>
            <a:stretch>
              <a:fillRect/>
            </a:stretch>
          </a:blipFill>
        </p:spPr>
        <p:txBody>
          <a:bodyPr/>
          <a:lstStyle/>
          <a:p>
            <a:endParaRPr lang="en-US"/>
          </a:p>
        </p:txBody>
      </p:sp>
      <p:sp>
        <p:nvSpPr>
          <p:cNvPr id="11" name="Freeform 11"/>
          <p:cNvSpPr/>
          <p:nvPr/>
        </p:nvSpPr>
        <p:spPr>
          <a:xfrm flipH="1">
            <a:off x="7497624" y="1225488"/>
            <a:ext cx="1859422" cy="3161818"/>
          </a:xfrm>
          <a:custGeom>
            <a:avLst/>
            <a:gdLst/>
            <a:ahLst/>
            <a:cxnLst/>
            <a:rect l="l" t="t" r="r" b="b"/>
            <a:pathLst>
              <a:path w="1859422" h="3161818">
                <a:moveTo>
                  <a:pt x="1859422" y="0"/>
                </a:moveTo>
                <a:lnTo>
                  <a:pt x="0" y="0"/>
                </a:lnTo>
                <a:lnTo>
                  <a:pt x="0" y="3161818"/>
                </a:lnTo>
                <a:lnTo>
                  <a:pt x="1859422" y="3161818"/>
                </a:lnTo>
                <a:lnTo>
                  <a:pt x="1859422" y="0"/>
                </a:lnTo>
                <a:close/>
              </a:path>
            </a:pathLst>
          </a:custGeom>
          <a:blipFill>
            <a:blip r:embed="rId6"/>
            <a:stretch>
              <a:fillRect l="-11862" r="-11862"/>
            </a:stretch>
          </a:blipFill>
        </p:spPr>
        <p:txBody>
          <a:bodyPr/>
          <a:lstStyle/>
          <a:p>
            <a:endParaRPr lang="en-US"/>
          </a:p>
        </p:txBody>
      </p:sp>
      <p:sp>
        <p:nvSpPr>
          <p:cNvPr id="12" name="TextBox 12"/>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3" name="TextBox 13"/>
          <p:cNvSpPr txBox="1"/>
          <p:nvPr/>
        </p:nvSpPr>
        <p:spPr>
          <a:xfrm>
            <a:off x="515303" y="1047750"/>
            <a:ext cx="8140754"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VIRTUALLY WILD! TEXAS</a:t>
            </a:r>
          </a:p>
        </p:txBody>
      </p:sp>
      <p:sp>
        <p:nvSpPr>
          <p:cNvPr id="14" name="TextBox 14"/>
          <p:cNvSpPr txBox="1"/>
          <p:nvPr/>
        </p:nvSpPr>
        <p:spPr>
          <a:xfrm>
            <a:off x="515302" y="1839277"/>
            <a:ext cx="4021834" cy="3267075"/>
          </a:xfrm>
          <a:prstGeom prst="rect">
            <a:avLst/>
          </a:prstGeom>
        </p:spPr>
        <p:txBody>
          <a:bodyPr lIns="0" tIns="0" rIns="0" bIns="0" rtlCol="0" anchor="t">
            <a:spAutoFit/>
          </a:bodyPr>
          <a:lstStyle/>
          <a:p>
            <a:pPr algn="l">
              <a:lnSpc>
                <a:spcPts val="1500"/>
              </a:lnSpc>
            </a:pPr>
            <a:r>
              <a:rPr lang="en-US" sz="1500" dirty="0">
                <a:solidFill>
                  <a:srgbClr val="000000"/>
                </a:solidFill>
                <a:latin typeface="Arimo"/>
                <a:ea typeface="Arimo"/>
                <a:cs typeface="Arimo"/>
                <a:sym typeface="Arimo"/>
                <a:hlinkClick r:id="rId7" tooltip="https://esc4.net/virtually-wild-texas-program/"/>
              </a:rPr>
              <a:t>Bringing Nature to Students Across Texas</a:t>
            </a:r>
          </a:p>
          <a:p>
            <a:pPr algn="l">
              <a:lnSpc>
                <a:spcPts val="1500"/>
              </a:lnSpc>
            </a:pPr>
            <a:endParaRPr lang="en-US" sz="1500" dirty="0">
              <a:solidFill>
                <a:srgbClr val="000000"/>
              </a:solidFill>
              <a:latin typeface="Arimo"/>
              <a:ea typeface="Arimo"/>
              <a:cs typeface="Arimo"/>
              <a:sym typeface="Arimo"/>
              <a:hlinkClick r:id="rId7" tooltip="https://esc4.net/virtually-wild-texas-program/"/>
            </a:endParaRPr>
          </a:p>
          <a:p>
            <a:pPr marL="323852" lvl="1" indent="-161926" algn="l">
              <a:lnSpc>
                <a:spcPts val="1500"/>
              </a:lnSpc>
              <a:buFont typeface="Arial"/>
              <a:buChar char="•"/>
            </a:pPr>
            <a:r>
              <a:rPr lang="en-US" sz="1500" dirty="0">
                <a:latin typeface="Arimo"/>
                <a:ea typeface="Arimo"/>
                <a:cs typeface="Arimo"/>
                <a:sym typeface="Arimo"/>
              </a:rPr>
              <a:t>Live, TEKS aligned, interactive virtual field trips with scientists &amp; conservationists</a:t>
            </a:r>
          </a:p>
          <a:p>
            <a:pPr algn="l">
              <a:lnSpc>
                <a:spcPts val="1500"/>
              </a:lnSpc>
            </a:pPr>
            <a:endParaRPr lang="en-US" sz="1500" dirty="0">
              <a:solidFill>
                <a:srgbClr val="5170FF"/>
              </a:solidFill>
              <a:latin typeface="Arimo"/>
              <a:ea typeface="Arimo"/>
              <a:cs typeface="Arimo"/>
              <a:sym typeface="Arimo"/>
            </a:endParaRPr>
          </a:p>
          <a:p>
            <a:pPr marL="323852" lvl="1" indent="-161926" algn="l">
              <a:lnSpc>
                <a:spcPts val="1500"/>
              </a:lnSpc>
              <a:buFont typeface="Arial"/>
              <a:buChar char="•"/>
            </a:pPr>
            <a:r>
              <a:rPr lang="en-US" sz="1500" dirty="0">
                <a:solidFill>
                  <a:srgbClr val="000000"/>
                </a:solidFill>
                <a:latin typeface="Arimo"/>
                <a:ea typeface="Arimo"/>
                <a:cs typeface="Arimo"/>
                <a:sym typeface="Arimo"/>
              </a:rPr>
              <a:t>Designed for 2nd–5th grade</a:t>
            </a:r>
          </a:p>
          <a:p>
            <a:pPr algn="l">
              <a:lnSpc>
                <a:spcPts val="1500"/>
              </a:lnSpc>
            </a:pPr>
            <a:endParaRPr lang="en-US" sz="1500" dirty="0">
              <a:solidFill>
                <a:srgbClr val="000000"/>
              </a:solidFill>
              <a:latin typeface="Arimo"/>
              <a:ea typeface="Arimo"/>
              <a:cs typeface="Arimo"/>
              <a:sym typeface="Arimo"/>
            </a:endParaRPr>
          </a:p>
          <a:p>
            <a:pPr marL="323852" lvl="1" indent="-161926" algn="l">
              <a:lnSpc>
                <a:spcPts val="1500"/>
              </a:lnSpc>
              <a:buFont typeface="Arial"/>
              <a:buChar char="•"/>
            </a:pPr>
            <a:r>
              <a:rPr lang="en-US" sz="1500" dirty="0">
                <a:solidFill>
                  <a:srgbClr val="000000"/>
                </a:solidFill>
                <a:latin typeface="Arimo"/>
                <a:ea typeface="Arimo"/>
                <a:cs typeface="Arimo"/>
                <a:sym typeface="Arimo"/>
              </a:rPr>
              <a:t>Explore wildlife, habitats, water, and careers in natural resources</a:t>
            </a:r>
          </a:p>
          <a:p>
            <a:pPr algn="l">
              <a:lnSpc>
                <a:spcPts val="1500"/>
              </a:lnSpc>
            </a:pPr>
            <a:endParaRPr lang="en-US" sz="1500" dirty="0">
              <a:solidFill>
                <a:srgbClr val="000000"/>
              </a:solidFill>
              <a:latin typeface="Arimo"/>
              <a:ea typeface="Arimo"/>
              <a:cs typeface="Arimo"/>
              <a:sym typeface="Arimo"/>
            </a:endParaRPr>
          </a:p>
          <a:p>
            <a:pPr marL="323852" lvl="1" indent="-161926" algn="l">
              <a:lnSpc>
                <a:spcPts val="1500"/>
              </a:lnSpc>
              <a:buFont typeface="Arial"/>
              <a:buChar char="•"/>
            </a:pPr>
            <a:r>
              <a:rPr lang="en-US" sz="1500" dirty="0">
                <a:solidFill>
                  <a:srgbClr val="000000"/>
                </a:solidFill>
                <a:latin typeface="Arimo"/>
                <a:ea typeface="Arimo"/>
                <a:cs typeface="Arimo"/>
                <a:sym typeface="Arimo"/>
              </a:rPr>
              <a:t>Over </a:t>
            </a:r>
            <a:r>
              <a:rPr lang="en-US" sz="1500" b="1" dirty="0">
                <a:solidFill>
                  <a:srgbClr val="000000"/>
                </a:solidFill>
                <a:latin typeface="Arimo Bold"/>
                <a:ea typeface="Arimo Bold"/>
                <a:cs typeface="Arimo Bold"/>
                <a:sym typeface="Arimo Bold"/>
              </a:rPr>
              <a:t>18,000 students reached</a:t>
            </a:r>
            <a:r>
              <a:rPr lang="en-US" sz="1500" dirty="0">
                <a:solidFill>
                  <a:srgbClr val="000000"/>
                </a:solidFill>
                <a:latin typeface="Arimo"/>
                <a:ea typeface="Arimo"/>
                <a:cs typeface="Arimo"/>
                <a:sym typeface="Arimo"/>
              </a:rPr>
              <a:t> since 2016</a:t>
            </a:r>
          </a:p>
          <a:p>
            <a:pPr algn="l">
              <a:lnSpc>
                <a:spcPts val="1500"/>
              </a:lnSpc>
            </a:pPr>
            <a:endParaRPr lang="en-US" sz="1500" dirty="0">
              <a:solidFill>
                <a:srgbClr val="000000"/>
              </a:solidFill>
              <a:latin typeface="Arimo"/>
              <a:ea typeface="Arimo"/>
              <a:cs typeface="Arimo"/>
              <a:sym typeface="Arimo"/>
            </a:endParaRPr>
          </a:p>
          <a:p>
            <a:pPr marL="323852" lvl="1" indent="-161926" algn="l">
              <a:lnSpc>
                <a:spcPts val="1500"/>
              </a:lnSpc>
              <a:buFont typeface="Arial"/>
              <a:buChar char="•"/>
            </a:pPr>
            <a:r>
              <a:rPr lang="en-US" sz="1500" dirty="0">
                <a:solidFill>
                  <a:srgbClr val="000000"/>
                </a:solidFill>
                <a:latin typeface="Arimo"/>
                <a:ea typeface="Arimo"/>
                <a:cs typeface="Arimo"/>
                <a:sym typeface="Arimo"/>
              </a:rPr>
              <a:t>Encourages youth to experience nature, become environmental stewards, and consider conservation careers</a:t>
            </a:r>
            <a:endParaRPr lang="en-US" sz="1500" dirty="0">
              <a:solidFill>
                <a:srgbClr val="000000"/>
              </a:solidFill>
              <a:latin typeface="Arimo"/>
              <a:ea typeface="Arimo"/>
              <a:cs typeface="Arimo"/>
              <a:sym typeface="Arimo"/>
              <a:hlinkClick r:id="rId7" tooltip="https://esc4.net/virtually-wild-texas-program/"/>
            </a:endParaRPr>
          </a:p>
          <a:p>
            <a:pPr algn="l">
              <a:lnSpc>
                <a:spcPts val="1500"/>
              </a:lnSpc>
            </a:pPr>
            <a:endParaRPr lang="en-US" sz="1500" dirty="0">
              <a:solidFill>
                <a:srgbClr val="000000"/>
              </a:solidFill>
              <a:latin typeface="Arimo"/>
              <a:ea typeface="Arimo"/>
              <a:cs typeface="Arimo"/>
              <a:sym typeface="Arimo"/>
              <a:hlinkClick r:id="rId7" tooltip="https://esc4.net/virtually-wild-texas-program/"/>
            </a:endParaRPr>
          </a:p>
          <a:p>
            <a:pPr algn="l">
              <a:lnSpc>
                <a:spcPts val="1500"/>
              </a:lnSpc>
            </a:pPr>
            <a:endParaRPr lang="en-US" sz="1500" dirty="0">
              <a:solidFill>
                <a:srgbClr val="000000"/>
              </a:solidFill>
              <a:latin typeface="Arimo"/>
              <a:ea typeface="Arimo"/>
              <a:cs typeface="Arimo"/>
              <a:sym typeface="Arimo"/>
              <a:hlinkClick r:id="rId7" tooltip="https://esc4.net/virtually-wild-texas-progra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61524"/>
            <a:ext cx="9753600" cy="441092"/>
            <a:chOff x="0" y="0"/>
            <a:chExt cx="4639733" cy="209825"/>
          </a:xfrm>
        </p:grpSpPr>
        <p:sp>
          <p:nvSpPr>
            <p:cNvPr id="3" name="Freeform 3"/>
            <p:cNvSpPr/>
            <p:nvPr/>
          </p:nvSpPr>
          <p:spPr>
            <a:xfrm>
              <a:off x="0" y="0"/>
              <a:ext cx="4639733" cy="209825"/>
            </a:xfrm>
            <a:custGeom>
              <a:avLst/>
              <a:gdLst/>
              <a:ahLst/>
              <a:cxnLst/>
              <a:rect l="l" t="t" r="r" b="b"/>
              <a:pathLst>
                <a:path w="4639733" h="209825">
                  <a:moveTo>
                    <a:pt x="0" y="0"/>
                  </a:moveTo>
                  <a:lnTo>
                    <a:pt x="4639733" y="0"/>
                  </a:lnTo>
                  <a:lnTo>
                    <a:pt x="4639733" y="209825"/>
                  </a:lnTo>
                  <a:lnTo>
                    <a:pt x="0" y="209825"/>
                  </a:lnTo>
                  <a:close/>
                </a:path>
              </a:pathLst>
            </a:custGeom>
            <a:solidFill>
              <a:srgbClr val="3E4B1D"/>
            </a:solidFill>
          </p:spPr>
          <p:txBody>
            <a:bodyPr/>
            <a:lstStyle/>
            <a:p>
              <a:endParaRPr lang="en-US"/>
            </a:p>
          </p:txBody>
        </p:sp>
      </p:grpSp>
      <p:grpSp>
        <p:nvGrpSpPr>
          <p:cNvPr id="4" name="Group 4"/>
          <p:cNvGrpSpPr/>
          <p:nvPr/>
        </p:nvGrpSpPr>
        <p:grpSpPr>
          <a:xfrm>
            <a:off x="6602" y="213497"/>
            <a:ext cx="9746998" cy="853009"/>
            <a:chOff x="0" y="0"/>
            <a:chExt cx="6530304" cy="571500"/>
          </a:xfrm>
        </p:grpSpPr>
        <p:sp>
          <p:nvSpPr>
            <p:cNvPr id="5" name="Freeform 5"/>
            <p:cNvSpPr/>
            <p:nvPr/>
          </p:nvSpPr>
          <p:spPr>
            <a:xfrm>
              <a:off x="0" y="255270"/>
              <a:ext cx="6530304" cy="69850"/>
            </a:xfrm>
            <a:custGeom>
              <a:avLst/>
              <a:gdLst/>
              <a:ahLst/>
              <a:cxnLst/>
              <a:rect l="l" t="t" r="r" b="b"/>
              <a:pathLst>
                <a:path w="6530304" h="69850">
                  <a:moveTo>
                    <a:pt x="6239474" y="0"/>
                  </a:moveTo>
                  <a:lnTo>
                    <a:pt x="0" y="0"/>
                  </a:lnTo>
                  <a:lnTo>
                    <a:pt x="0" y="69850"/>
                  </a:lnTo>
                  <a:lnTo>
                    <a:pt x="6530304" y="69850"/>
                  </a:lnTo>
                  <a:lnTo>
                    <a:pt x="6530304" y="0"/>
                  </a:lnTo>
                  <a:close/>
                </a:path>
              </a:pathLst>
            </a:custGeom>
            <a:solidFill>
              <a:srgbClr val="6F800A"/>
            </a:solidFill>
          </p:spPr>
          <p:txBody>
            <a:bodyPr/>
            <a:lstStyle/>
            <a:p>
              <a:endParaRPr lang="en-US"/>
            </a:p>
          </p:txBody>
        </p:sp>
      </p:grpSp>
      <p:grpSp>
        <p:nvGrpSpPr>
          <p:cNvPr id="6" name="Group 6"/>
          <p:cNvGrpSpPr/>
          <p:nvPr/>
        </p:nvGrpSpPr>
        <p:grpSpPr>
          <a:xfrm>
            <a:off x="0" y="0"/>
            <a:ext cx="9753600" cy="522244"/>
            <a:chOff x="0" y="0"/>
            <a:chExt cx="4639733" cy="248429"/>
          </a:xfrm>
        </p:grpSpPr>
        <p:sp>
          <p:nvSpPr>
            <p:cNvPr id="7" name="Freeform 7"/>
            <p:cNvSpPr/>
            <p:nvPr/>
          </p:nvSpPr>
          <p:spPr>
            <a:xfrm>
              <a:off x="0" y="0"/>
              <a:ext cx="4639733" cy="248429"/>
            </a:xfrm>
            <a:custGeom>
              <a:avLst/>
              <a:gdLst/>
              <a:ahLst/>
              <a:cxnLst/>
              <a:rect l="l" t="t" r="r" b="b"/>
              <a:pathLst>
                <a:path w="4639733" h="248429">
                  <a:moveTo>
                    <a:pt x="0" y="0"/>
                  </a:moveTo>
                  <a:lnTo>
                    <a:pt x="4639733" y="0"/>
                  </a:lnTo>
                  <a:lnTo>
                    <a:pt x="4639733" y="248429"/>
                  </a:lnTo>
                  <a:lnTo>
                    <a:pt x="0" y="248429"/>
                  </a:lnTo>
                  <a:close/>
                </a:path>
              </a:pathLst>
            </a:custGeom>
            <a:solidFill>
              <a:srgbClr val="3E4B1D"/>
            </a:solidFill>
          </p:spPr>
          <p:txBody>
            <a:bodyPr/>
            <a:lstStyle/>
            <a:p>
              <a:endParaRPr lang="en-US"/>
            </a:p>
          </p:txBody>
        </p:sp>
      </p:grpSp>
      <p:sp>
        <p:nvSpPr>
          <p:cNvPr id="8" name="Freeform 8"/>
          <p:cNvSpPr/>
          <p:nvPr/>
        </p:nvSpPr>
        <p:spPr>
          <a:xfrm>
            <a:off x="8655800" y="133417"/>
            <a:ext cx="980714" cy="980714"/>
          </a:xfrm>
          <a:custGeom>
            <a:avLst/>
            <a:gdLst/>
            <a:ahLst/>
            <a:cxnLst/>
            <a:rect l="l" t="t" r="r" b="b"/>
            <a:pathLst>
              <a:path w="980714" h="980714">
                <a:moveTo>
                  <a:pt x="0" y="0"/>
                </a:moveTo>
                <a:lnTo>
                  <a:pt x="980714" y="0"/>
                </a:lnTo>
                <a:lnTo>
                  <a:pt x="980714" y="980714"/>
                </a:lnTo>
                <a:lnTo>
                  <a:pt x="0" y="980714"/>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5302" y="1782127"/>
            <a:ext cx="6715077" cy="2943225"/>
          </a:xfrm>
          <a:prstGeom prst="rect">
            <a:avLst/>
          </a:prstGeom>
        </p:spPr>
        <p:txBody>
          <a:bodyPr lIns="0" tIns="0" rIns="0" bIns="0" rtlCol="0" anchor="t">
            <a:spAutoFit/>
          </a:bodyPr>
          <a:lstStyle/>
          <a:p>
            <a:pPr algn="l">
              <a:lnSpc>
                <a:spcPts val="2100"/>
              </a:lnSpc>
            </a:pPr>
            <a:r>
              <a:rPr lang="en-US" sz="1500" b="1">
                <a:solidFill>
                  <a:srgbClr val="5170FF"/>
                </a:solidFill>
                <a:latin typeface="Arimo Bold"/>
                <a:ea typeface="Arimo Bold"/>
                <a:cs typeface="Arimo Bold"/>
                <a:sym typeface="Arimo Bold"/>
              </a:rPr>
              <a:t>Celebrates the vital role of trees in our environment and community!</a:t>
            </a:r>
          </a:p>
          <a:p>
            <a:pPr algn="l">
              <a:lnSpc>
                <a:spcPts val="2100"/>
              </a:lnSpc>
            </a:pPr>
            <a:endParaRPr lang="en-US" sz="1500" b="1">
              <a:solidFill>
                <a:srgbClr val="5170FF"/>
              </a:solidFill>
              <a:latin typeface="Arimo Bold"/>
              <a:ea typeface="Arimo Bold"/>
              <a:cs typeface="Arimo Bold"/>
              <a:sym typeface="Arimo Bold"/>
            </a:endParaRPr>
          </a:p>
          <a:p>
            <a:pPr algn="l">
              <a:lnSpc>
                <a:spcPts val="2100"/>
              </a:lnSpc>
            </a:pPr>
            <a:r>
              <a:rPr lang="en-US" sz="1500">
                <a:solidFill>
                  <a:srgbClr val="000000"/>
                </a:solidFill>
                <a:latin typeface="Arimo"/>
                <a:ea typeface="Arimo"/>
                <a:cs typeface="Arimo"/>
                <a:sym typeface="Arimo"/>
              </a:rPr>
              <a:t>Key Resources:</a:t>
            </a:r>
          </a:p>
          <a:p>
            <a:pPr algn="l">
              <a:lnSpc>
                <a:spcPts val="2100"/>
              </a:lnSpc>
            </a:pPr>
            <a:endParaRPr lang="en-US" sz="1500">
              <a:solidFill>
                <a:srgbClr val="000000"/>
              </a:solidFill>
              <a:latin typeface="Arimo"/>
              <a:ea typeface="Arimo"/>
              <a:cs typeface="Arimo"/>
              <a:sym typeface="Arimo"/>
            </a:endParaRPr>
          </a:p>
          <a:p>
            <a:pPr marL="323852" lvl="1" indent="-161926" algn="l">
              <a:lnSpc>
                <a:spcPts val="2100"/>
              </a:lnSpc>
              <a:buFont typeface="Arial"/>
              <a:buChar char="•"/>
            </a:pPr>
            <a:r>
              <a:rPr lang="en-US" sz="1500">
                <a:solidFill>
                  <a:srgbClr val="000000"/>
                </a:solidFill>
                <a:latin typeface="Arimo"/>
                <a:ea typeface="Arimo"/>
                <a:cs typeface="Arimo"/>
                <a:sym typeface="Arimo"/>
              </a:rPr>
              <a:t>Tree Planting &amp; Care Guides and How‑To Videos</a:t>
            </a:r>
          </a:p>
          <a:p>
            <a:pPr algn="l">
              <a:lnSpc>
                <a:spcPts val="2100"/>
              </a:lnSpc>
            </a:pPr>
            <a:endParaRPr lang="en-US" sz="1500">
              <a:solidFill>
                <a:srgbClr val="000000"/>
              </a:solidFill>
              <a:latin typeface="Arimo"/>
              <a:ea typeface="Arimo"/>
              <a:cs typeface="Arimo"/>
              <a:sym typeface="Arimo"/>
            </a:endParaRPr>
          </a:p>
          <a:p>
            <a:pPr marL="323852" lvl="1" indent="-161926" algn="l">
              <a:lnSpc>
                <a:spcPts val="2100"/>
              </a:lnSpc>
              <a:buFont typeface="Arial"/>
              <a:buChar char="•"/>
            </a:pPr>
            <a:r>
              <a:rPr lang="en-US" sz="1500">
                <a:solidFill>
                  <a:srgbClr val="000000"/>
                </a:solidFill>
                <a:latin typeface="Arimo"/>
                <a:ea typeface="Arimo"/>
                <a:cs typeface="Arimo"/>
                <a:sym typeface="Arimo"/>
              </a:rPr>
              <a:t>Educator Resources: Arbor Day training video, PLT </a:t>
            </a:r>
          </a:p>
          <a:p>
            <a:pPr algn="l">
              <a:lnSpc>
                <a:spcPts val="2100"/>
              </a:lnSpc>
            </a:pPr>
            <a:r>
              <a:rPr lang="en-US" sz="1500">
                <a:solidFill>
                  <a:srgbClr val="000000"/>
                </a:solidFill>
                <a:latin typeface="Arimo"/>
                <a:ea typeface="Arimo"/>
                <a:cs typeface="Arimo"/>
                <a:sym typeface="Arimo"/>
              </a:rPr>
              <a:t>      activities (Poet‑Tree, Tree Cookies, Trees as Habitats),</a:t>
            </a:r>
          </a:p>
          <a:p>
            <a:pPr algn="l">
              <a:lnSpc>
                <a:spcPts val="2100"/>
              </a:lnSpc>
            </a:pPr>
            <a:r>
              <a:rPr lang="en-US" sz="1500">
                <a:solidFill>
                  <a:srgbClr val="000000"/>
                </a:solidFill>
                <a:latin typeface="Arimo"/>
                <a:ea typeface="Arimo"/>
                <a:cs typeface="Arimo"/>
                <a:sym typeface="Arimo"/>
              </a:rPr>
              <a:t>      short-form education videos, and more!</a:t>
            </a:r>
          </a:p>
          <a:p>
            <a:pPr algn="l">
              <a:lnSpc>
                <a:spcPts val="2100"/>
              </a:lnSpc>
            </a:pPr>
            <a:endParaRPr lang="en-US" sz="1500">
              <a:solidFill>
                <a:srgbClr val="000000"/>
              </a:solidFill>
              <a:latin typeface="Arimo"/>
              <a:ea typeface="Arimo"/>
              <a:cs typeface="Arimo"/>
              <a:sym typeface="Arimo"/>
            </a:endParaRPr>
          </a:p>
          <a:p>
            <a:pPr algn="l">
              <a:lnSpc>
                <a:spcPts val="2100"/>
              </a:lnSpc>
            </a:pPr>
            <a:endParaRPr lang="en-US" sz="1500">
              <a:solidFill>
                <a:srgbClr val="000000"/>
              </a:solidFill>
              <a:latin typeface="Arimo"/>
              <a:ea typeface="Arimo"/>
              <a:cs typeface="Arimo"/>
              <a:sym typeface="Arimo"/>
            </a:endParaRPr>
          </a:p>
        </p:txBody>
      </p:sp>
      <p:sp>
        <p:nvSpPr>
          <p:cNvPr id="10" name="Freeform 10"/>
          <p:cNvSpPr/>
          <p:nvPr/>
        </p:nvSpPr>
        <p:spPr>
          <a:xfrm>
            <a:off x="389820" y="4390231"/>
            <a:ext cx="2209117" cy="2193449"/>
          </a:xfrm>
          <a:custGeom>
            <a:avLst/>
            <a:gdLst/>
            <a:ahLst/>
            <a:cxnLst/>
            <a:rect l="l" t="t" r="r" b="b"/>
            <a:pathLst>
              <a:path w="2209117" h="2193449">
                <a:moveTo>
                  <a:pt x="0" y="0"/>
                </a:moveTo>
                <a:lnTo>
                  <a:pt x="2209117" y="0"/>
                </a:lnTo>
                <a:lnTo>
                  <a:pt x="2209117" y="2193449"/>
                </a:lnTo>
                <a:lnTo>
                  <a:pt x="0" y="2193449"/>
                </a:lnTo>
                <a:lnTo>
                  <a:pt x="0" y="0"/>
                </a:lnTo>
                <a:close/>
              </a:path>
            </a:pathLst>
          </a:custGeom>
          <a:blipFill>
            <a:blip r:embed="rId4"/>
            <a:stretch>
              <a:fillRect/>
            </a:stretch>
          </a:blipFill>
        </p:spPr>
        <p:txBody>
          <a:bodyPr/>
          <a:lstStyle/>
          <a:p>
            <a:endParaRPr lang="en-US"/>
          </a:p>
        </p:txBody>
      </p:sp>
      <p:sp>
        <p:nvSpPr>
          <p:cNvPr id="11" name="Freeform 11"/>
          <p:cNvSpPr/>
          <p:nvPr/>
        </p:nvSpPr>
        <p:spPr>
          <a:xfrm>
            <a:off x="6616869" y="2279041"/>
            <a:ext cx="2914870" cy="4304639"/>
          </a:xfrm>
          <a:custGeom>
            <a:avLst/>
            <a:gdLst/>
            <a:ahLst/>
            <a:cxnLst/>
            <a:rect l="l" t="t" r="r" b="b"/>
            <a:pathLst>
              <a:path w="2914870" h="4304639">
                <a:moveTo>
                  <a:pt x="0" y="0"/>
                </a:moveTo>
                <a:lnTo>
                  <a:pt x="2914870" y="0"/>
                </a:lnTo>
                <a:lnTo>
                  <a:pt x="2914870" y="4304639"/>
                </a:lnTo>
                <a:lnTo>
                  <a:pt x="0" y="4304639"/>
                </a:lnTo>
                <a:lnTo>
                  <a:pt x="0" y="0"/>
                </a:lnTo>
                <a:close/>
              </a:path>
            </a:pathLst>
          </a:custGeom>
          <a:blipFill>
            <a:blip r:embed="rId5"/>
            <a:stretch>
              <a:fillRect l="-6885" r="-3873"/>
            </a:stretch>
          </a:blipFill>
        </p:spPr>
        <p:txBody>
          <a:bodyPr/>
          <a:lstStyle/>
          <a:p>
            <a:endParaRPr lang="en-US"/>
          </a:p>
        </p:txBody>
      </p:sp>
      <p:sp>
        <p:nvSpPr>
          <p:cNvPr id="12" name="Freeform 12"/>
          <p:cNvSpPr/>
          <p:nvPr/>
        </p:nvSpPr>
        <p:spPr>
          <a:xfrm>
            <a:off x="2733138" y="4390231"/>
            <a:ext cx="3750381" cy="2193449"/>
          </a:xfrm>
          <a:custGeom>
            <a:avLst/>
            <a:gdLst/>
            <a:ahLst/>
            <a:cxnLst/>
            <a:rect l="l" t="t" r="r" b="b"/>
            <a:pathLst>
              <a:path w="3750381" h="2193449">
                <a:moveTo>
                  <a:pt x="0" y="0"/>
                </a:moveTo>
                <a:lnTo>
                  <a:pt x="3750381" y="0"/>
                </a:lnTo>
                <a:lnTo>
                  <a:pt x="3750381" y="2193449"/>
                </a:lnTo>
                <a:lnTo>
                  <a:pt x="0" y="2193449"/>
                </a:lnTo>
                <a:lnTo>
                  <a:pt x="0" y="0"/>
                </a:lnTo>
                <a:close/>
              </a:path>
            </a:pathLst>
          </a:custGeom>
          <a:blipFill>
            <a:blip r:embed="rId6"/>
            <a:stretch>
              <a:fillRect t="-12847"/>
            </a:stretch>
          </a:blipFill>
        </p:spPr>
        <p:txBody>
          <a:bodyPr/>
          <a:lstStyle/>
          <a:p>
            <a:endParaRPr lang="en-US"/>
          </a:p>
        </p:txBody>
      </p:sp>
      <p:sp>
        <p:nvSpPr>
          <p:cNvPr id="13" name="TextBox 13"/>
          <p:cNvSpPr txBox="1"/>
          <p:nvPr/>
        </p:nvSpPr>
        <p:spPr>
          <a:xfrm>
            <a:off x="7746632" y="6909811"/>
            <a:ext cx="1889883" cy="306419"/>
          </a:xfrm>
          <a:prstGeom prst="rect">
            <a:avLst/>
          </a:prstGeom>
        </p:spPr>
        <p:txBody>
          <a:bodyPr lIns="0" tIns="0" rIns="0" bIns="0" rtlCol="0" anchor="t">
            <a:spAutoFit/>
          </a:bodyPr>
          <a:lstStyle/>
          <a:p>
            <a:pPr algn="ctr">
              <a:lnSpc>
                <a:spcPts val="2535"/>
              </a:lnSpc>
            </a:pPr>
            <a:r>
              <a:rPr lang="en-US" sz="1811" spc="253">
                <a:solidFill>
                  <a:srgbClr val="FFFFFF"/>
                </a:solidFill>
                <a:latin typeface="Tungsten 2"/>
                <a:ea typeface="Tungsten 2"/>
                <a:cs typeface="Tungsten 2"/>
                <a:sym typeface="Tungsten 2"/>
              </a:rPr>
              <a:t>TFSWEB.TAMU.EDU</a:t>
            </a:r>
          </a:p>
        </p:txBody>
      </p:sp>
      <p:sp>
        <p:nvSpPr>
          <p:cNvPr id="14" name="TextBox 14"/>
          <p:cNvSpPr txBox="1"/>
          <p:nvPr/>
        </p:nvSpPr>
        <p:spPr>
          <a:xfrm>
            <a:off x="515046" y="1047750"/>
            <a:ext cx="5558776" cy="490855"/>
          </a:xfrm>
          <a:prstGeom prst="rect">
            <a:avLst/>
          </a:prstGeom>
        </p:spPr>
        <p:txBody>
          <a:bodyPr lIns="0" tIns="0" rIns="0" bIns="0" rtlCol="0" anchor="t">
            <a:spAutoFit/>
          </a:bodyPr>
          <a:lstStyle/>
          <a:p>
            <a:pPr algn="l">
              <a:lnSpc>
                <a:spcPts val="3919"/>
              </a:lnSpc>
            </a:pPr>
            <a:r>
              <a:rPr lang="en-US" sz="2799" spc="391">
                <a:solidFill>
                  <a:srgbClr val="000000"/>
                </a:solidFill>
                <a:latin typeface="Tungsten 1"/>
                <a:ea typeface="Tungsten 1"/>
                <a:cs typeface="Tungsten 1"/>
                <a:sym typeface="Tungsten 1"/>
              </a:rPr>
              <a:t>TEXAS ARBOR DAY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1614</Words>
  <Application>Microsoft Office PowerPoint</Application>
  <PresentationFormat>Custom</PresentationFormat>
  <Paragraphs>227</Paragraphs>
  <Slides>18</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7" baseType="lpstr">
      <vt:lpstr>Bebas Neue Bold</vt:lpstr>
      <vt:lpstr>Calibri</vt:lpstr>
      <vt:lpstr>Arimo Bold</vt:lpstr>
      <vt:lpstr>Arial</vt:lpstr>
      <vt:lpstr>Arimo</vt:lpstr>
      <vt:lpstr>Tungsten 1</vt:lpstr>
      <vt:lpstr>Tungsten 2</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Roots to Rivers</dc:title>
  <cp:lastModifiedBy>Hill, Sam</cp:lastModifiedBy>
  <cp:revision>2</cp:revision>
  <dcterms:created xsi:type="dcterms:W3CDTF">2006-08-16T00:00:00Z</dcterms:created>
  <dcterms:modified xsi:type="dcterms:W3CDTF">2026-03-04T16:38:36Z</dcterms:modified>
  <dc:identifier>DAG4gxQw0wg</dc:identifier>
</cp:coreProperties>
</file>