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3"/>
  </p:notesMasterIdLst>
  <p:sldIdLst>
    <p:sldId id="256" r:id="rId2"/>
    <p:sldId id="321" r:id="rId3"/>
    <p:sldId id="258" r:id="rId4"/>
    <p:sldId id="336" r:id="rId5"/>
    <p:sldId id="337" r:id="rId6"/>
    <p:sldId id="293" r:id="rId7"/>
    <p:sldId id="303" r:id="rId8"/>
    <p:sldId id="344" r:id="rId9"/>
    <p:sldId id="345" r:id="rId10"/>
    <p:sldId id="332" r:id="rId11"/>
    <p:sldId id="334" r:id="rId12"/>
    <p:sldId id="338" r:id="rId13"/>
    <p:sldId id="342" r:id="rId14"/>
    <p:sldId id="276" r:id="rId15"/>
    <p:sldId id="299" r:id="rId16"/>
    <p:sldId id="346" r:id="rId17"/>
    <p:sldId id="347" r:id="rId18"/>
    <p:sldId id="348" r:id="rId19"/>
    <p:sldId id="351" r:id="rId20"/>
    <p:sldId id="352" r:id="rId21"/>
    <p:sldId id="350" r:id="rId22"/>
    <p:sldId id="349" r:id="rId23"/>
    <p:sldId id="320" r:id="rId24"/>
    <p:sldId id="319" r:id="rId25"/>
    <p:sldId id="265" r:id="rId26"/>
    <p:sldId id="260" r:id="rId27"/>
    <p:sldId id="261" r:id="rId28"/>
    <p:sldId id="267" r:id="rId29"/>
    <p:sldId id="263" r:id="rId30"/>
    <p:sldId id="268" r:id="rId31"/>
    <p:sldId id="31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1111" autoAdjust="0"/>
  </p:normalViewPr>
  <p:slideViewPr>
    <p:cSldViewPr snapToGrid="0">
      <p:cViewPr varScale="1">
        <p:scale>
          <a:sx n="72" d="100"/>
          <a:sy n="72" d="100"/>
        </p:scale>
        <p:origin x="269"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B3308-ADM\EIH\Terrapin\DATABASES\Capture%20&amp;%20Daily%20Summary%20Data\THE_Master_Database_20251010.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2400" b="1" dirty="0"/>
              <a:t>Number of terrapin randomly captured per year by sex </a:t>
            </a:r>
          </a:p>
          <a:p>
            <a:pPr>
              <a:defRPr sz="2400" b="1"/>
            </a:pPr>
            <a:r>
              <a:rPr lang="en-US" sz="2400" b="1" dirty="0"/>
              <a:t>(2008-2024; </a:t>
            </a:r>
            <a:r>
              <a:rPr lang="en-US" sz="2400" b="1" i="1" dirty="0"/>
              <a:t>n</a:t>
            </a:r>
            <a:r>
              <a:rPr lang="en-US" sz="2400" b="1" dirty="0"/>
              <a:t> = 1,682 captures)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0027349582666423"/>
          <c:y val="0.22041666666666668"/>
          <c:w val="0.80628870849619416"/>
          <c:h val="0.69263946168230928"/>
        </c:manualLayout>
      </c:layout>
      <c:barChart>
        <c:barDir val="col"/>
        <c:grouping val="clustered"/>
        <c:varyColors val="0"/>
        <c:ser>
          <c:idx val="0"/>
          <c:order val="0"/>
          <c:tx>
            <c:strRef>
              <c:f>'Capture Summary Data_20240119'!$B$5</c:f>
              <c:strCache>
                <c:ptCount val="1"/>
                <c:pt idx="0">
                  <c:v>F</c:v>
                </c:pt>
              </c:strCache>
            </c:strRef>
          </c:tx>
          <c:spPr>
            <a:solidFill>
              <a:schemeClr val="accent2"/>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Data_20240119'!$C$5:$S$5</c:f>
              <c:numCache>
                <c:formatCode>General</c:formatCode>
                <c:ptCount val="17"/>
                <c:pt idx="0">
                  <c:v>68</c:v>
                </c:pt>
                <c:pt idx="1">
                  <c:v>55</c:v>
                </c:pt>
                <c:pt idx="2">
                  <c:v>127</c:v>
                </c:pt>
                <c:pt idx="3">
                  <c:v>272</c:v>
                </c:pt>
                <c:pt idx="4">
                  <c:v>138</c:v>
                </c:pt>
                <c:pt idx="5">
                  <c:v>97</c:v>
                </c:pt>
                <c:pt idx="6">
                  <c:v>8</c:v>
                </c:pt>
                <c:pt idx="7">
                  <c:v>23</c:v>
                </c:pt>
                <c:pt idx="8">
                  <c:v>9</c:v>
                </c:pt>
                <c:pt idx="9">
                  <c:v>15</c:v>
                </c:pt>
                <c:pt idx="10">
                  <c:v>6</c:v>
                </c:pt>
                <c:pt idx="11">
                  <c:v>23</c:v>
                </c:pt>
                <c:pt idx="12">
                  <c:v>12</c:v>
                </c:pt>
                <c:pt idx="13">
                  <c:v>25</c:v>
                </c:pt>
                <c:pt idx="14">
                  <c:v>41</c:v>
                </c:pt>
                <c:pt idx="15">
                  <c:v>14</c:v>
                </c:pt>
                <c:pt idx="16">
                  <c:v>13</c:v>
                </c:pt>
              </c:numCache>
            </c:numRef>
          </c:val>
          <c:extLst>
            <c:ext xmlns:c16="http://schemas.microsoft.com/office/drawing/2014/chart" uri="{C3380CC4-5D6E-409C-BE32-E72D297353CC}">
              <c16:uniqueId val="{00000000-DA73-48FF-A377-5B4E7977634F}"/>
            </c:ext>
          </c:extLst>
        </c:ser>
        <c:ser>
          <c:idx val="1"/>
          <c:order val="1"/>
          <c:tx>
            <c:strRef>
              <c:f>'Capture Summary Data_20240119'!$B$6</c:f>
              <c:strCache>
                <c:ptCount val="1"/>
                <c:pt idx="0">
                  <c:v>M</c:v>
                </c:pt>
              </c:strCache>
            </c:strRef>
          </c:tx>
          <c:spPr>
            <a:solidFill>
              <a:schemeClr val="accent1"/>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Data_20240119'!$C$6:$S$6</c:f>
              <c:numCache>
                <c:formatCode>General</c:formatCode>
                <c:ptCount val="17"/>
                <c:pt idx="0">
                  <c:v>68</c:v>
                </c:pt>
                <c:pt idx="1">
                  <c:v>39</c:v>
                </c:pt>
                <c:pt idx="2">
                  <c:v>109</c:v>
                </c:pt>
                <c:pt idx="3">
                  <c:v>204</c:v>
                </c:pt>
                <c:pt idx="4">
                  <c:v>79</c:v>
                </c:pt>
                <c:pt idx="5">
                  <c:v>70</c:v>
                </c:pt>
                <c:pt idx="6">
                  <c:v>4</c:v>
                </c:pt>
                <c:pt idx="7">
                  <c:v>20</c:v>
                </c:pt>
                <c:pt idx="8">
                  <c:v>9</c:v>
                </c:pt>
                <c:pt idx="9">
                  <c:v>11</c:v>
                </c:pt>
                <c:pt idx="10">
                  <c:v>8</c:v>
                </c:pt>
                <c:pt idx="11">
                  <c:v>12</c:v>
                </c:pt>
                <c:pt idx="12">
                  <c:v>10</c:v>
                </c:pt>
                <c:pt idx="13">
                  <c:v>17</c:v>
                </c:pt>
                <c:pt idx="14">
                  <c:v>19</c:v>
                </c:pt>
                <c:pt idx="15">
                  <c:v>12</c:v>
                </c:pt>
                <c:pt idx="16">
                  <c:v>7</c:v>
                </c:pt>
              </c:numCache>
            </c:numRef>
          </c:val>
          <c:extLst>
            <c:ext xmlns:c16="http://schemas.microsoft.com/office/drawing/2014/chart" uri="{C3380CC4-5D6E-409C-BE32-E72D297353CC}">
              <c16:uniqueId val="{00000001-DA73-48FF-A377-5B4E7977634F}"/>
            </c:ext>
          </c:extLst>
        </c:ser>
        <c:ser>
          <c:idx val="2"/>
          <c:order val="2"/>
          <c:tx>
            <c:strRef>
              <c:f>'Capture Summary Data_20240119'!$B$7</c:f>
              <c:strCache>
                <c:ptCount val="1"/>
                <c:pt idx="0">
                  <c:v>U</c:v>
                </c:pt>
              </c:strCache>
            </c:strRef>
          </c:tx>
          <c:spPr>
            <a:solidFill>
              <a:schemeClr val="bg1">
                <a:lumMod val="75000"/>
              </a:schemeClr>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Data_20240119'!$C$7:$S$7</c:f>
              <c:numCache>
                <c:formatCode>General</c:formatCode>
                <c:ptCount val="17"/>
                <c:pt idx="0">
                  <c:v>1</c:v>
                </c:pt>
                <c:pt idx="1">
                  <c:v>4</c:v>
                </c:pt>
                <c:pt idx="2">
                  <c:v>4</c:v>
                </c:pt>
                <c:pt idx="3">
                  <c:v>2</c:v>
                </c:pt>
                <c:pt idx="4">
                  <c:v>2</c:v>
                </c:pt>
                <c:pt idx="5">
                  <c:v>2</c:v>
                </c:pt>
                <c:pt idx="7">
                  <c:v>2</c:v>
                </c:pt>
                <c:pt idx="8">
                  <c:v>4</c:v>
                </c:pt>
                <c:pt idx="9">
                  <c:v>2</c:v>
                </c:pt>
                <c:pt idx="10">
                  <c:v>1</c:v>
                </c:pt>
                <c:pt idx="11">
                  <c:v>2</c:v>
                </c:pt>
                <c:pt idx="12">
                  <c:v>3</c:v>
                </c:pt>
                <c:pt idx="13">
                  <c:v>2</c:v>
                </c:pt>
                <c:pt idx="14">
                  <c:v>2</c:v>
                </c:pt>
                <c:pt idx="15">
                  <c:v>1</c:v>
                </c:pt>
                <c:pt idx="16">
                  <c:v>4</c:v>
                </c:pt>
              </c:numCache>
            </c:numRef>
          </c:val>
          <c:extLst>
            <c:ext xmlns:c16="http://schemas.microsoft.com/office/drawing/2014/chart" uri="{C3380CC4-5D6E-409C-BE32-E72D297353CC}">
              <c16:uniqueId val="{00000002-DA73-48FF-A377-5B4E7977634F}"/>
            </c:ext>
          </c:extLst>
        </c:ser>
        <c:dLbls>
          <c:showLegendKey val="0"/>
          <c:showVal val="0"/>
          <c:showCatName val="0"/>
          <c:showSerName val="0"/>
          <c:showPercent val="0"/>
          <c:showBubbleSize val="0"/>
        </c:dLbls>
        <c:gapWidth val="25"/>
        <c:axId val="234814000"/>
        <c:axId val="616548912"/>
      </c:barChart>
      <c:lineChart>
        <c:grouping val="standard"/>
        <c:varyColors val="0"/>
        <c:ser>
          <c:idx val="3"/>
          <c:order val="3"/>
          <c:tx>
            <c:v>CPUE</c:v>
          </c:tx>
          <c:spPr>
            <a:ln w="28575" cap="rnd">
              <a:solidFill>
                <a:schemeClr val="bg1"/>
              </a:solidFill>
              <a:round/>
            </a:ln>
            <a:effectLst/>
          </c:spPr>
          <c:marker>
            <c:symbol val="none"/>
          </c:marker>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Data_20240119'!$C$4:$S$4</c:f>
              <c:numCache>
                <c:formatCode>General</c:formatCode>
                <c:ptCount val="17"/>
                <c:pt idx="6" formatCode="0.000">
                  <c:v>0.25829745868629356</c:v>
                </c:pt>
                <c:pt idx="7" formatCode="0.000">
                  <c:v>0.68759342301943194</c:v>
                </c:pt>
                <c:pt idx="8" formatCode="0.000">
                  <c:v>0.18497757847533633</c:v>
                </c:pt>
                <c:pt idx="9" formatCode="0.000">
                  <c:v>0.27727347747152997</c:v>
                </c:pt>
                <c:pt idx="10" formatCode="0.000">
                  <c:v>0.32334119232064668</c:v>
                </c:pt>
                <c:pt idx="11" formatCode="0.000">
                  <c:v>0.45656309448319599</c:v>
                </c:pt>
                <c:pt idx="12" formatCode="0.000">
                  <c:v>0.24007682458386681</c:v>
                </c:pt>
                <c:pt idx="13" formatCode="0.000">
                  <c:v>0.35050451407328731</c:v>
                </c:pt>
                <c:pt idx="14" formatCode="0.000">
                  <c:v>0.51616483973914251</c:v>
                </c:pt>
                <c:pt idx="15" formatCode="0.000">
                  <c:v>0.80717488789237657</c:v>
                </c:pt>
                <c:pt idx="16" formatCode="0.000">
                  <c:v>0.34165131468765703</c:v>
                </c:pt>
              </c:numCache>
            </c:numRef>
          </c:val>
          <c:smooth val="0"/>
          <c:extLst>
            <c:ext xmlns:c16="http://schemas.microsoft.com/office/drawing/2014/chart" uri="{C3380CC4-5D6E-409C-BE32-E72D297353CC}">
              <c16:uniqueId val="{00000003-DA73-48FF-A377-5B4E7977634F}"/>
            </c:ext>
          </c:extLst>
        </c:ser>
        <c:dLbls>
          <c:showLegendKey val="0"/>
          <c:showVal val="0"/>
          <c:showCatName val="0"/>
          <c:showSerName val="0"/>
          <c:showPercent val="0"/>
          <c:showBubbleSize val="0"/>
        </c:dLbls>
        <c:marker val="1"/>
        <c:smooth val="0"/>
        <c:axId val="1223141855"/>
        <c:axId val="1223148095"/>
      </c:lineChart>
      <c:catAx>
        <c:axId val="234814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6548912"/>
        <c:crosses val="autoZero"/>
        <c:auto val="1"/>
        <c:lblAlgn val="ctr"/>
        <c:lblOffset val="100"/>
        <c:noMultiLvlLbl val="0"/>
      </c:catAx>
      <c:valAx>
        <c:axId val="616548912"/>
        <c:scaling>
          <c:orientation val="minMax"/>
        </c:scaling>
        <c:delete val="0"/>
        <c:axPos val="l"/>
        <c:title>
          <c:tx>
            <c:rich>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a:t>Number of Terrapin Captured</a:t>
                </a:r>
              </a:p>
            </c:rich>
          </c:tx>
          <c:layout>
            <c:manualLayout>
              <c:xMode val="edge"/>
              <c:yMode val="edge"/>
              <c:x val="1.9444444444444445E-2"/>
              <c:y val="0.21802092446777485"/>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34814000"/>
        <c:crosses val="autoZero"/>
        <c:crossBetween val="between"/>
      </c:valAx>
      <c:valAx>
        <c:axId val="1223148095"/>
        <c:scaling>
          <c:orientation val="minMax"/>
        </c:scaling>
        <c:delete val="0"/>
        <c:axPos val="r"/>
        <c:title>
          <c:tx>
            <c:rich>
              <a:bodyPr rot="5400000" spcFirstLastPara="1" vertOverflow="ellipsis"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dirty="0"/>
                  <a:t>Catch</a:t>
                </a:r>
                <a:r>
                  <a:rPr lang="en-US" sz="1800" b="1" baseline="0" dirty="0"/>
                  <a:t> Per Unit Effort (CPUE) </a:t>
                </a:r>
              </a:p>
            </c:rich>
          </c:tx>
          <c:layout>
            <c:manualLayout>
              <c:xMode val="edge"/>
              <c:yMode val="edge"/>
              <c:x val="0.96024939661894393"/>
              <c:y val="0.2533104643530294"/>
            </c:manualLayout>
          </c:layout>
          <c:overlay val="0"/>
          <c:spPr>
            <a:noFill/>
            <a:ln>
              <a:noFill/>
            </a:ln>
            <a:effectLst/>
          </c:spPr>
          <c:txPr>
            <a:bodyPr rot="5400000" spcFirstLastPara="1" vertOverflow="ellipsis"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23141855"/>
        <c:crosses val="max"/>
        <c:crossBetween val="between"/>
      </c:valAx>
      <c:catAx>
        <c:axId val="1223141855"/>
        <c:scaling>
          <c:orientation val="minMax"/>
        </c:scaling>
        <c:delete val="1"/>
        <c:axPos val="b"/>
        <c:numFmt formatCode="General" sourceLinked="1"/>
        <c:majorTickMark val="out"/>
        <c:minorTickMark val="none"/>
        <c:tickLblPos val="nextTo"/>
        <c:crossAx val="1223148095"/>
        <c:crosses val="autoZero"/>
        <c:auto val="1"/>
        <c:lblAlgn val="ctr"/>
        <c:lblOffset val="100"/>
        <c:noMultiLvlLbl val="0"/>
      </c:catAx>
      <c:spPr>
        <a:noFill/>
        <a:ln>
          <a:noFill/>
        </a:ln>
        <a:effectLst/>
      </c:spPr>
    </c:plotArea>
    <c:legend>
      <c:legendPos val="b"/>
      <c:layout>
        <c:manualLayout>
          <c:xMode val="edge"/>
          <c:yMode val="edge"/>
          <c:x val="0.34009223858814713"/>
          <c:y val="0.1614664465363892"/>
          <c:w val="0.32455221340010321"/>
          <c:h val="7.8996427529892096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2400" b="1" dirty="0"/>
              <a:t>Number of terrapin randomly captured per year by sex </a:t>
            </a:r>
          </a:p>
          <a:p>
            <a:pPr>
              <a:defRPr sz="2400" b="1"/>
            </a:pPr>
            <a:r>
              <a:rPr lang="en-US" sz="2400" b="1" dirty="0"/>
              <a:t>(2008-2024; </a:t>
            </a:r>
            <a:r>
              <a:rPr lang="en-US" sz="2400" b="1" i="1" dirty="0"/>
              <a:t>n</a:t>
            </a:r>
            <a:r>
              <a:rPr lang="en-US" sz="2400" b="1" dirty="0"/>
              <a:t> = 1,682 captures)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0027349582666423"/>
          <c:y val="0.22041666666666668"/>
          <c:w val="0.80628870849619416"/>
          <c:h val="0.69263946168230928"/>
        </c:manualLayout>
      </c:layout>
      <c:barChart>
        <c:barDir val="col"/>
        <c:grouping val="clustered"/>
        <c:varyColors val="0"/>
        <c:ser>
          <c:idx val="0"/>
          <c:order val="0"/>
          <c:tx>
            <c:strRef>
              <c:f>'Capture Summary Data_20240119'!$B$5</c:f>
              <c:strCache>
                <c:ptCount val="1"/>
                <c:pt idx="0">
                  <c:v>F</c:v>
                </c:pt>
              </c:strCache>
            </c:strRef>
          </c:tx>
          <c:spPr>
            <a:solidFill>
              <a:schemeClr val="accent2"/>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Data_20240119'!$C$5:$S$5</c:f>
              <c:numCache>
                <c:formatCode>General</c:formatCode>
                <c:ptCount val="17"/>
                <c:pt idx="0">
                  <c:v>68</c:v>
                </c:pt>
                <c:pt idx="1">
                  <c:v>55</c:v>
                </c:pt>
                <c:pt idx="2">
                  <c:v>127</c:v>
                </c:pt>
                <c:pt idx="3">
                  <c:v>272</c:v>
                </c:pt>
                <c:pt idx="4">
                  <c:v>138</c:v>
                </c:pt>
                <c:pt idx="5">
                  <c:v>97</c:v>
                </c:pt>
                <c:pt idx="6">
                  <c:v>8</c:v>
                </c:pt>
                <c:pt idx="7">
                  <c:v>23</c:v>
                </c:pt>
                <c:pt idx="8">
                  <c:v>9</c:v>
                </c:pt>
                <c:pt idx="9">
                  <c:v>15</c:v>
                </c:pt>
                <c:pt idx="10">
                  <c:v>6</c:v>
                </c:pt>
                <c:pt idx="11">
                  <c:v>23</c:v>
                </c:pt>
                <c:pt idx="12">
                  <c:v>12</c:v>
                </c:pt>
                <c:pt idx="13">
                  <c:v>25</c:v>
                </c:pt>
                <c:pt idx="14">
                  <c:v>41</c:v>
                </c:pt>
                <c:pt idx="15">
                  <c:v>14</c:v>
                </c:pt>
                <c:pt idx="16">
                  <c:v>13</c:v>
                </c:pt>
              </c:numCache>
            </c:numRef>
          </c:val>
          <c:extLst>
            <c:ext xmlns:c16="http://schemas.microsoft.com/office/drawing/2014/chart" uri="{C3380CC4-5D6E-409C-BE32-E72D297353CC}">
              <c16:uniqueId val="{00000000-DA73-48FF-A377-5B4E7977634F}"/>
            </c:ext>
          </c:extLst>
        </c:ser>
        <c:ser>
          <c:idx val="1"/>
          <c:order val="1"/>
          <c:tx>
            <c:strRef>
              <c:f>'Capture Summary Data_20240119'!$B$6</c:f>
              <c:strCache>
                <c:ptCount val="1"/>
                <c:pt idx="0">
                  <c:v>M</c:v>
                </c:pt>
              </c:strCache>
            </c:strRef>
          </c:tx>
          <c:spPr>
            <a:solidFill>
              <a:schemeClr val="accent1"/>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Data_20240119'!$C$6:$S$6</c:f>
              <c:numCache>
                <c:formatCode>General</c:formatCode>
                <c:ptCount val="17"/>
                <c:pt idx="0">
                  <c:v>68</c:v>
                </c:pt>
                <c:pt idx="1">
                  <c:v>39</c:v>
                </c:pt>
                <c:pt idx="2">
                  <c:v>109</c:v>
                </c:pt>
                <c:pt idx="3">
                  <c:v>204</c:v>
                </c:pt>
                <c:pt idx="4">
                  <c:v>79</c:v>
                </c:pt>
                <c:pt idx="5">
                  <c:v>70</c:v>
                </c:pt>
                <c:pt idx="6">
                  <c:v>4</c:v>
                </c:pt>
                <c:pt idx="7">
                  <c:v>20</c:v>
                </c:pt>
                <c:pt idx="8">
                  <c:v>9</c:v>
                </c:pt>
                <c:pt idx="9">
                  <c:v>11</c:v>
                </c:pt>
                <c:pt idx="10">
                  <c:v>8</c:v>
                </c:pt>
                <c:pt idx="11">
                  <c:v>12</c:v>
                </c:pt>
                <c:pt idx="12">
                  <c:v>10</c:v>
                </c:pt>
                <c:pt idx="13">
                  <c:v>17</c:v>
                </c:pt>
                <c:pt idx="14">
                  <c:v>19</c:v>
                </c:pt>
                <c:pt idx="15">
                  <c:v>12</c:v>
                </c:pt>
                <c:pt idx="16">
                  <c:v>7</c:v>
                </c:pt>
              </c:numCache>
            </c:numRef>
          </c:val>
          <c:extLst>
            <c:ext xmlns:c16="http://schemas.microsoft.com/office/drawing/2014/chart" uri="{C3380CC4-5D6E-409C-BE32-E72D297353CC}">
              <c16:uniqueId val="{00000001-DA73-48FF-A377-5B4E7977634F}"/>
            </c:ext>
          </c:extLst>
        </c:ser>
        <c:ser>
          <c:idx val="2"/>
          <c:order val="2"/>
          <c:tx>
            <c:strRef>
              <c:f>'Capture Summary Data_20240119'!$B$7</c:f>
              <c:strCache>
                <c:ptCount val="1"/>
                <c:pt idx="0">
                  <c:v>U</c:v>
                </c:pt>
              </c:strCache>
            </c:strRef>
          </c:tx>
          <c:spPr>
            <a:solidFill>
              <a:schemeClr val="bg1">
                <a:lumMod val="75000"/>
              </a:schemeClr>
            </a:solidFill>
            <a:ln>
              <a:solidFill>
                <a:schemeClr val="tx1"/>
              </a:solidFill>
            </a:ln>
            <a:effectLst/>
          </c:spPr>
          <c:invertIfNegative val="0"/>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Data_20240119'!$C$7:$S$7</c:f>
              <c:numCache>
                <c:formatCode>General</c:formatCode>
                <c:ptCount val="17"/>
                <c:pt idx="0">
                  <c:v>1</c:v>
                </c:pt>
                <c:pt idx="1">
                  <c:v>4</c:v>
                </c:pt>
                <c:pt idx="2">
                  <c:v>4</c:v>
                </c:pt>
                <c:pt idx="3">
                  <c:v>2</c:v>
                </c:pt>
                <c:pt idx="4">
                  <c:v>2</c:v>
                </c:pt>
                <c:pt idx="5">
                  <c:v>2</c:v>
                </c:pt>
                <c:pt idx="7">
                  <c:v>2</c:v>
                </c:pt>
                <c:pt idx="8">
                  <c:v>4</c:v>
                </c:pt>
                <c:pt idx="9">
                  <c:v>2</c:v>
                </c:pt>
                <c:pt idx="10">
                  <c:v>1</c:v>
                </c:pt>
                <c:pt idx="11">
                  <c:v>2</c:v>
                </c:pt>
                <c:pt idx="12">
                  <c:v>3</c:v>
                </c:pt>
                <c:pt idx="13">
                  <c:v>2</c:v>
                </c:pt>
                <c:pt idx="14">
                  <c:v>2</c:v>
                </c:pt>
                <c:pt idx="15">
                  <c:v>1</c:v>
                </c:pt>
                <c:pt idx="16">
                  <c:v>4</c:v>
                </c:pt>
              </c:numCache>
            </c:numRef>
          </c:val>
          <c:extLst>
            <c:ext xmlns:c16="http://schemas.microsoft.com/office/drawing/2014/chart" uri="{C3380CC4-5D6E-409C-BE32-E72D297353CC}">
              <c16:uniqueId val="{00000002-DA73-48FF-A377-5B4E7977634F}"/>
            </c:ext>
          </c:extLst>
        </c:ser>
        <c:dLbls>
          <c:showLegendKey val="0"/>
          <c:showVal val="0"/>
          <c:showCatName val="0"/>
          <c:showSerName val="0"/>
          <c:showPercent val="0"/>
          <c:showBubbleSize val="0"/>
        </c:dLbls>
        <c:gapWidth val="25"/>
        <c:axId val="234814000"/>
        <c:axId val="616548912"/>
      </c:barChart>
      <c:lineChart>
        <c:grouping val="standard"/>
        <c:varyColors val="0"/>
        <c:ser>
          <c:idx val="3"/>
          <c:order val="3"/>
          <c:tx>
            <c:v>CPUE</c:v>
          </c:tx>
          <c:spPr>
            <a:ln w="28575" cap="rnd">
              <a:solidFill>
                <a:schemeClr val="tx1"/>
              </a:solidFill>
              <a:round/>
            </a:ln>
            <a:effectLst/>
          </c:spPr>
          <c:marker>
            <c:symbol val="none"/>
          </c:marker>
          <c:cat>
            <c:strRef>
              <c:f>'Capture Summary Data_20240119'!$C$3:$S$3</c:f>
              <c:strCach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strCache>
            </c:strRef>
          </c:cat>
          <c:val>
            <c:numRef>
              <c:f>'Capture Summary Data_20240119'!$C$4:$S$4</c:f>
              <c:numCache>
                <c:formatCode>General</c:formatCode>
                <c:ptCount val="17"/>
                <c:pt idx="6" formatCode="0.000">
                  <c:v>0.25829745868629356</c:v>
                </c:pt>
                <c:pt idx="7" formatCode="0.000">
                  <c:v>0.68759342301943194</c:v>
                </c:pt>
                <c:pt idx="8" formatCode="0.000">
                  <c:v>0.18497757847533633</c:v>
                </c:pt>
                <c:pt idx="9" formatCode="0.000">
                  <c:v>0.27727347747152997</c:v>
                </c:pt>
                <c:pt idx="10" formatCode="0.000">
                  <c:v>0.32334119232064668</c:v>
                </c:pt>
                <c:pt idx="11" formatCode="0.000">
                  <c:v>0.45656309448319599</c:v>
                </c:pt>
                <c:pt idx="12" formatCode="0.000">
                  <c:v>0.24007682458386681</c:v>
                </c:pt>
                <c:pt idx="13" formatCode="0.000">
                  <c:v>0.35050451407328731</c:v>
                </c:pt>
                <c:pt idx="14" formatCode="0.000">
                  <c:v>0.51616483973914251</c:v>
                </c:pt>
                <c:pt idx="15" formatCode="0.000">
                  <c:v>0.80717488789237657</c:v>
                </c:pt>
                <c:pt idx="16" formatCode="0.000">
                  <c:v>0.34165131468765703</c:v>
                </c:pt>
              </c:numCache>
            </c:numRef>
          </c:val>
          <c:smooth val="0"/>
          <c:extLst>
            <c:ext xmlns:c16="http://schemas.microsoft.com/office/drawing/2014/chart" uri="{C3380CC4-5D6E-409C-BE32-E72D297353CC}">
              <c16:uniqueId val="{00000003-DA73-48FF-A377-5B4E7977634F}"/>
            </c:ext>
          </c:extLst>
        </c:ser>
        <c:dLbls>
          <c:showLegendKey val="0"/>
          <c:showVal val="0"/>
          <c:showCatName val="0"/>
          <c:showSerName val="0"/>
          <c:showPercent val="0"/>
          <c:showBubbleSize val="0"/>
        </c:dLbls>
        <c:marker val="1"/>
        <c:smooth val="0"/>
        <c:axId val="1223141855"/>
        <c:axId val="1223148095"/>
      </c:lineChart>
      <c:catAx>
        <c:axId val="234814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6548912"/>
        <c:crosses val="autoZero"/>
        <c:auto val="1"/>
        <c:lblAlgn val="ctr"/>
        <c:lblOffset val="100"/>
        <c:noMultiLvlLbl val="0"/>
      </c:catAx>
      <c:valAx>
        <c:axId val="616548912"/>
        <c:scaling>
          <c:orientation val="minMax"/>
        </c:scaling>
        <c:delete val="0"/>
        <c:axPos val="l"/>
        <c:title>
          <c:tx>
            <c:rich>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a:t>Number of Terrapin Captured</a:t>
                </a:r>
              </a:p>
            </c:rich>
          </c:tx>
          <c:layout>
            <c:manualLayout>
              <c:xMode val="edge"/>
              <c:yMode val="edge"/>
              <c:x val="1.9444444444444445E-2"/>
              <c:y val="0.21802092446777485"/>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34814000"/>
        <c:crosses val="autoZero"/>
        <c:crossBetween val="between"/>
      </c:valAx>
      <c:valAx>
        <c:axId val="1223148095"/>
        <c:scaling>
          <c:orientation val="minMax"/>
        </c:scaling>
        <c:delete val="0"/>
        <c:axPos val="r"/>
        <c:title>
          <c:tx>
            <c:rich>
              <a:bodyPr rot="5400000" spcFirstLastPara="1" vertOverflow="ellipsis"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dirty="0"/>
                  <a:t>Catch</a:t>
                </a:r>
                <a:r>
                  <a:rPr lang="en-US" sz="1800" b="1" baseline="0" dirty="0"/>
                  <a:t> Per Unit Effort (CPUE) </a:t>
                </a:r>
              </a:p>
            </c:rich>
          </c:tx>
          <c:layout>
            <c:manualLayout>
              <c:xMode val="edge"/>
              <c:yMode val="edge"/>
              <c:x val="0.96024939661894393"/>
              <c:y val="0.2533104643530294"/>
            </c:manualLayout>
          </c:layout>
          <c:overlay val="0"/>
          <c:spPr>
            <a:noFill/>
            <a:ln>
              <a:noFill/>
            </a:ln>
            <a:effectLst/>
          </c:spPr>
          <c:txPr>
            <a:bodyPr rot="5400000" spcFirstLastPara="1" vertOverflow="ellipsis"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23141855"/>
        <c:crosses val="max"/>
        <c:crossBetween val="between"/>
      </c:valAx>
      <c:catAx>
        <c:axId val="1223141855"/>
        <c:scaling>
          <c:orientation val="minMax"/>
        </c:scaling>
        <c:delete val="1"/>
        <c:axPos val="b"/>
        <c:numFmt formatCode="General" sourceLinked="1"/>
        <c:majorTickMark val="out"/>
        <c:minorTickMark val="none"/>
        <c:tickLblPos val="nextTo"/>
        <c:crossAx val="1223148095"/>
        <c:crosses val="autoZero"/>
        <c:auto val="1"/>
        <c:lblAlgn val="ctr"/>
        <c:lblOffset val="100"/>
        <c:noMultiLvlLbl val="0"/>
      </c:catAx>
      <c:spPr>
        <a:noFill/>
        <a:ln>
          <a:noFill/>
        </a:ln>
        <a:effectLst/>
      </c:spPr>
    </c:plotArea>
    <c:legend>
      <c:legendPos val="b"/>
      <c:layout>
        <c:manualLayout>
          <c:xMode val="edge"/>
          <c:yMode val="edge"/>
          <c:x val="0.34009223858814713"/>
          <c:y val="0.1614664465363892"/>
          <c:w val="0.32455221340010321"/>
          <c:h val="7.8996427529892096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1600" b="1"/>
              <a:t>Catch per</a:t>
            </a:r>
            <a:r>
              <a:rPr lang="en-US" sz="1600" b="1" baseline="0"/>
              <a:t> unit effort for randomly </a:t>
            </a:r>
            <a:r>
              <a:rPr lang="en-US" sz="1600" b="1"/>
              <a:t>captured terrapin by year (2014-2024; </a:t>
            </a:r>
            <a:r>
              <a:rPr lang="en-US" sz="1600" b="1" i="1"/>
              <a:t>n</a:t>
            </a:r>
            <a:r>
              <a:rPr lang="en-US" sz="1600" b="1"/>
              <a:t> = 402 captures)</a:t>
            </a:r>
          </a:p>
        </c:rich>
      </c:tx>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675218722659668"/>
          <c:y val="0.22041666666666668"/>
          <c:w val="0.8326922572178479"/>
          <c:h val="0.6857793817439487"/>
        </c:manualLayout>
      </c:layout>
      <c:barChart>
        <c:barDir val="col"/>
        <c:grouping val="clustered"/>
        <c:varyColors val="0"/>
        <c:ser>
          <c:idx val="0"/>
          <c:order val="0"/>
          <c:spPr>
            <a:solidFill>
              <a:schemeClr val="bg1">
                <a:lumMod val="85000"/>
              </a:schemeClr>
            </a:solidFill>
            <a:ln>
              <a:solidFill>
                <a:schemeClr val="tx1"/>
              </a:solidFill>
            </a:ln>
            <a:effectLst/>
          </c:spPr>
          <c:invertIfNegative val="0"/>
          <c:cat>
            <c:strRef>
              <c:f>'Capture Summary Data_20240119'!$AM$4:$AM$14</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'Capture Summary Data_20240119'!$AP$4:$AP$14</c:f>
              <c:numCache>
                <c:formatCode>0.0000</c:formatCode>
                <c:ptCount val="11"/>
                <c:pt idx="0">
                  <c:v>0.25829745868629356</c:v>
                </c:pt>
                <c:pt idx="1">
                  <c:v>0.68759342301943194</c:v>
                </c:pt>
                <c:pt idx="2">
                  <c:v>0.18497757847533633</c:v>
                </c:pt>
                <c:pt idx="3">
                  <c:v>0.27727347747152997</c:v>
                </c:pt>
                <c:pt idx="4">
                  <c:v>0.32334119232064668</c:v>
                </c:pt>
                <c:pt idx="5">
                  <c:v>0.45656309448319599</c:v>
                </c:pt>
                <c:pt idx="6">
                  <c:v>0.24007682458386681</c:v>
                </c:pt>
                <c:pt idx="7">
                  <c:v>0.35050451407328731</c:v>
                </c:pt>
                <c:pt idx="8">
                  <c:v>0.51616483973914251</c:v>
                </c:pt>
                <c:pt idx="9">
                  <c:v>0.80717488789237657</c:v>
                </c:pt>
                <c:pt idx="10">
                  <c:v>0.34165131468765703</c:v>
                </c:pt>
              </c:numCache>
            </c:numRef>
          </c:val>
          <c:extLst>
            <c:ext xmlns:c16="http://schemas.microsoft.com/office/drawing/2014/chart" uri="{C3380CC4-5D6E-409C-BE32-E72D297353CC}">
              <c16:uniqueId val="{00000001-526F-4E00-8357-CDA330AE0C56}"/>
            </c:ext>
          </c:extLst>
        </c:ser>
        <c:dLbls>
          <c:showLegendKey val="0"/>
          <c:showVal val="0"/>
          <c:showCatName val="0"/>
          <c:showSerName val="0"/>
          <c:showPercent val="0"/>
          <c:showBubbleSize val="0"/>
        </c:dLbls>
        <c:gapWidth val="25"/>
        <c:axId val="619920496"/>
        <c:axId val="704375648"/>
      </c:barChart>
      <c:catAx>
        <c:axId val="6199204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4375648"/>
        <c:crosses val="autoZero"/>
        <c:auto val="1"/>
        <c:lblAlgn val="ctr"/>
        <c:lblOffset val="100"/>
        <c:noMultiLvlLbl val="0"/>
      </c:catAx>
      <c:valAx>
        <c:axId val="704375648"/>
        <c:scaling>
          <c:orientation val="minMax"/>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b="1"/>
                  <a:t>CPUE (# turtles</a:t>
                </a:r>
                <a:r>
                  <a:rPr lang="en-US" sz="1600" b="1" baseline="0"/>
                  <a:t> per hour)</a:t>
                </a:r>
                <a:endParaRPr lang="en-US" sz="1600" b="1"/>
              </a:p>
            </c:rich>
          </c:tx>
          <c:layout>
            <c:manualLayout>
              <c:xMode val="edge"/>
              <c:yMode val="edge"/>
              <c:x val="1.3685254725840925E-2"/>
              <c:y val="0.3119442544459644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9920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1600" b="1"/>
              <a:t>Catch per</a:t>
            </a:r>
            <a:r>
              <a:rPr lang="en-US" sz="1600" b="1" baseline="0"/>
              <a:t> unit effort for randomly </a:t>
            </a:r>
            <a:r>
              <a:rPr lang="en-US" sz="1600" b="1"/>
              <a:t>captured terrapin by year (2014-2024; </a:t>
            </a:r>
            <a:r>
              <a:rPr lang="en-US" sz="1600" b="1" i="1"/>
              <a:t>n</a:t>
            </a:r>
            <a:r>
              <a:rPr lang="en-US" sz="1600" b="1"/>
              <a:t> = 402 captures)</a:t>
            </a:r>
          </a:p>
        </c:rich>
      </c:tx>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675218722659668"/>
          <c:y val="0.22041666666666668"/>
          <c:w val="0.8326922572178479"/>
          <c:h val="0.6857793817439487"/>
        </c:manualLayout>
      </c:layout>
      <c:barChart>
        <c:barDir val="col"/>
        <c:grouping val="clustered"/>
        <c:varyColors val="0"/>
        <c:ser>
          <c:idx val="0"/>
          <c:order val="0"/>
          <c:spPr>
            <a:solidFill>
              <a:schemeClr val="bg1">
                <a:lumMod val="85000"/>
              </a:schemeClr>
            </a:solidFill>
            <a:ln>
              <a:solidFill>
                <a:schemeClr val="tx1"/>
              </a:solidFill>
            </a:ln>
            <a:effectLst/>
          </c:spPr>
          <c:invertIfNegative val="0"/>
          <c:trendline>
            <c:spPr>
              <a:ln w="38100" cap="rnd">
                <a:solidFill>
                  <a:srgbClr val="FF0000"/>
                </a:solidFill>
                <a:prstDash val="solid"/>
              </a:ln>
              <a:effectLst/>
            </c:spPr>
            <c:trendlineType val="linear"/>
            <c:dispRSqr val="1"/>
            <c:dispEq val="1"/>
            <c:trendlineLbl>
              <c:layout>
                <c:manualLayout>
                  <c:x val="-0.52523176914289127"/>
                  <c:y val="-0.26416318246918813"/>
                </c:manualLayout>
              </c:layout>
              <c:numFmt formatCode="General" sourceLinked="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rendlineLbl>
          </c:trendline>
          <c:cat>
            <c:strRef>
              <c:f>'Random Captures_20240119'!$AM$4:$AM$14</c:f>
              <c:strCache>
                <c:ptCount val="11"/>
                <c:pt idx="0">
                  <c:v>2014</c:v>
                </c:pt>
                <c:pt idx="1">
                  <c:v>2015</c:v>
                </c:pt>
                <c:pt idx="2">
                  <c:v>2016</c:v>
                </c:pt>
                <c:pt idx="3">
                  <c:v>2017</c:v>
                </c:pt>
                <c:pt idx="4">
                  <c:v>2018</c:v>
                </c:pt>
                <c:pt idx="5">
                  <c:v>2019</c:v>
                </c:pt>
                <c:pt idx="6">
                  <c:v>2020</c:v>
                </c:pt>
                <c:pt idx="7">
                  <c:v>2021</c:v>
                </c:pt>
                <c:pt idx="8">
                  <c:v>2022</c:v>
                </c:pt>
                <c:pt idx="9">
                  <c:v>2023</c:v>
                </c:pt>
                <c:pt idx="10">
                  <c:v>2024</c:v>
                </c:pt>
              </c:strCache>
            </c:strRef>
          </c:cat>
          <c:val>
            <c:numRef>
              <c:f>'Random Captures_20240119'!$AP$4:$AP$14</c:f>
              <c:numCache>
                <c:formatCode>0.0000</c:formatCode>
                <c:ptCount val="11"/>
                <c:pt idx="0">
                  <c:v>0.25829745868629356</c:v>
                </c:pt>
                <c:pt idx="1">
                  <c:v>0.68759342301943194</c:v>
                </c:pt>
                <c:pt idx="2">
                  <c:v>0.18497757847533633</c:v>
                </c:pt>
                <c:pt idx="3">
                  <c:v>0.27727347747152997</c:v>
                </c:pt>
                <c:pt idx="4">
                  <c:v>0.32334119232064668</c:v>
                </c:pt>
                <c:pt idx="5">
                  <c:v>0.45656309448319599</c:v>
                </c:pt>
                <c:pt idx="6">
                  <c:v>0.24007682458386681</c:v>
                </c:pt>
                <c:pt idx="7">
                  <c:v>0.35050451407328731</c:v>
                </c:pt>
                <c:pt idx="8">
                  <c:v>0.51616483973914251</c:v>
                </c:pt>
                <c:pt idx="9">
                  <c:v>0.80717488789237657</c:v>
                </c:pt>
                <c:pt idx="10">
                  <c:v>0.34165131468765703</c:v>
                </c:pt>
              </c:numCache>
            </c:numRef>
          </c:val>
          <c:extLst>
            <c:ext xmlns:c16="http://schemas.microsoft.com/office/drawing/2014/chart" uri="{C3380CC4-5D6E-409C-BE32-E72D297353CC}">
              <c16:uniqueId val="{00000001-526F-4E00-8357-CDA330AE0C56}"/>
            </c:ext>
          </c:extLst>
        </c:ser>
        <c:dLbls>
          <c:showLegendKey val="0"/>
          <c:showVal val="0"/>
          <c:showCatName val="0"/>
          <c:showSerName val="0"/>
          <c:showPercent val="0"/>
          <c:showBubbleSize val="0"/>
        </c:dLbls>
        <c:gapWidth val="25"/>
        <c:axId val="619920496"/>
        <c:axId val="704375648"/>
      </c:barChart>
      <c:catAx>
        <c:axId val="6199204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4375648"/>
        <c:crosses val="autoZero"/>
        <c:auto val="1"/>
        <c:lblAlgn val="ctr"/>
        <c:lblOffset val="100"/>
        <c:noMultiLvlLbl val="0"/>
      </c:catAx>
      <c:valAx>
        <c:axId val="704375648"/>
        <c:scaling>
          <c:orientation val="minMax"/>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b="1"/>
                  <a:t>CPUE (# turtles</a:t>
                </a:r>
                <a:r>
                  <a:rPr lang="en-US" sz="1600" b="1" baseline="0"/>
                  <a:t> per hour)</a:t>
                </a:r>
                <a:endParaRPr lang="en-US" sz="1600" b="1"/>
              </a:p>
            </c:rich>
          </c:tx>
          <c:layout>
            <c:manualLayout>
              <c:xMode val="edge"/>
              <c:yMode val="edge"/>
              <c:x val="1.3685254725840925E-2"/>
              <c:y val="0.3119442544459644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0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9920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2400" b="1" dirty="0"/>
              <a:t>Number of terrapin randomly captured per</a:t>
            </a:r>
            <a:r>
              <a:rPr lang="en-US" sz="2400" b="1" baseline="0" dirty="0"/>
              <a:t> month by sex (2008-2024; </a:t>
            </a:r>
            <a:r>
              <a:rPr lang="en-US" sz="2400" b="1" i="1" baseline="0" dirty="0"/>
              <a:t>n</a:t>
            </a:r>
            <a:r>
              <a:rPr lang="en-US" sz="2400" b="1" baseline="0" dirty="0"/>
              <a:t> = 1,682 captures)</a:t>
            </a:r>
            <a:endParaRPr lang="en-US" sz="2400" b="1" dirty="0"/>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9.741282899996144E-2"/>
          <c:y val="0.22041666666666668"/>
          <c:w val="0.87203161088941605"/>
          <c:h val="0.68803258967629033"/>
        </c:manualLayout>
      </c:layout>
      <c:barChart>
        <c:barDir val="col"/>
        <c:grouping val="clustered"/>
        <c:varyColors val="0"/>
        <c:ser>
          <c:idx val="0"/>
          <c:order val="0"/>
          <c:tx>
            <c:strRef>
              <c:f>'Capture Summary Data_20240119'!$W$4</c:f>
              <c:strCache>
                <c:ptCount val="1"/>
                <c:pt idx="0">
                  <c:v>F</c:v>
                </c:pt>
              </c:strCache>
            </c:strRef>
          </c:tx>
          <c:spPr>
            <a:solidFill>
              <a:schemeClr val="accent2"/>
            </a:solidFill>
            <a:ln>
              <a:solidFill>
                <a:schemeClr val="tx1"/>
              </a:solidFill>
            </a:ln>
            <a:effectLst/>
          </c:spPr>
          <c:invertIfNegative val="0"/>
          <c:cat>
            <c:strRef>
              <c:f>'Capture Summary Data_20240119'!$X$3:$AI$3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'Capture Summary Data_20240119'!$X$4:$AI$4</c:f>
              <c:numCache>
                <c:formatCode>General</c:formatCode>
                <c:ptCount val="12"/>
                <c:pt idx="0">
                  <c:v>49</c:v>
                </c:pt>
                <c:pt idx="1">
                  <c:v>67</c:v>
                </c:pt>
                <c:pt idx="2">
                  <c:v>158</c:v>
                </c:pt>
                <c:pt idx="3">
                  <c:v>132</c:v>
                </c:pt>
                <c:pt idx="4">
                  <c:v>65</c:v>
                </c:pt>
                <c:pt idx="5">
                  <c:v>61</c:v>
                </c:pt>
                <c:pt idx="6">
                  <c:v>38</c:v>
                </c:pt>
                <c:pt idx="7">
                  <c:v>82</c:v>
                </c:pt>
                <c:pt idx="8">
                  <c:v>43</c:v>
                </c:pt>
                <c:pt idx="9">
                  <c:v>130</c:v>
                </c:pt>
                <c:pt idx="10">
                  <c:v>78</c:v>
                </c:pt>
                <c:pt idx="11">
                  <c:v>43</c:v>
                </c:pt>
              </c:numCache>
            </c:numRef>
          </c:val>
          <c:extLst>
            <c:ext xmlns:c16="http://schemas.microsoft.com/office/drawing/2014/chart" uri="{C3380CC4-5D6E-409C-BE32-E72D297353CC}">
              <c16:uniqueId val="{00000000-34AE-4DF7-80F1-4610B4DB84D4}"/>
            </c:ext>
          </c:extLst>
        </c:ser>
        <c:ser>
          <c:idx val="1"/>
          <c:order val="1"/>
          <c:tx>
            <c:strRef>
              <c:f>'Capture Summary Data_20240119'!$W$5</c:f>
              <c:strCache>
                <c:ptCount val="1"/>
                <c:pt idx="0">
                  <c:v>M</c:v>
                </c:pt>
              </c:strCache>
            </c:strRef>
          </c:tx>
          <c:spPr>
            <a:solidFill>
              <a:schemeClr val="accent1"/>
            </a:solidFill>
            <a:ln>
              <a:solidFill>
                <a:schemeClr val="tx1"/>
              </a:solidFill>
            </a:ln>
            <a:effectLst/>
          </c:spPr>
          <c:invertIfNegative val="0"/>
          <c:cat>
            <c:strRef>
              <c:f>'Capture Summary Data_20240119'!$X$3:$AI$3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'Capture Summary Data_20240119'!$X$5:$AI$5</c:f>
              <c:numCache>
                <c:formatCode>General</c:formatCode>
                <c:ptCount val="12"/>
                <c:pt idx="0">
                  <c:v>28</c:v>
                </c:pt>
                <c:pt idx="1">
                  <c:v>52</c:v>
                </c:pt>
                <c:pt idx="2">
                  <c:v>150</c:v>
                </c:pt>
                <c:pt idx="3">
                  <c:v>138</c:v>
                </c:pt>
                <c:pt idx="4">
                  <c:v>55</c:v>
                </c:pt>
                <c:pt idx="5">
                  <c:v>38</c:v>
                </c:pt>
                <c:pt idx="6">
                  <c:v>25</c:v>
                </c:pt>
                <c:pt idx="7">
                  <c:v>53</c:v>
                </c:pt>
                <c:pt idx="8">
                  <c:v>17</c:v>
                </c:pt>
                <c:pt idx="9">
                  <c:v>55</c:v>
                </c:pt>
                <c:pt idx="10">
                  <c:v>60</c:v>
                </c:pt>
                <c:pt idx="11">
                  <c:v>27</c:v>
                </c:pt>
              </c:numCache>
            </c:numRef>
          </c:val>
          <c:extLst>
            <c:ext xmlns:c16="http://schemas.microsoft.com/office/drawing/2014/chart" uri="{C3380CC4-5D6E-409C-BE32-E72D297353CC}">
              <c16:uniqueId val="{00000001-34AE-4DF7-80F1-4610B4DB84D4}"/>
            </c:ext>
          </c:extLst>
        </c:ser>
        <c:ser>
          <c:idx val="2"/>
          <c:order val="2"/>
          <c:tx>
            <c:strRef>
              <c:f>'Capture Summary Data_20240119'!$W$6</c:f>
              <c:strCache>
                <c:ptCount val="1"/>
                <c:pt idx="0">
                  <c:v>U</c:v>
                </c:pt>
              </c:strCache>
            </c:strRef>
          </c:tx>
          <c:spPr>
            <a:solidFill>
              <a:schemeClr val="bg1">
                <a:lumMod val="75000"/>
              </a:schemeClr>
            </a:solidFill>
            <a:ln>
              <a:solidFill>
                <a:schemeClr val="tx1"/>
              </a:solidFill>
            </a:ln>
            <a:effectLst/>
          </c:spPr>
          <c:invertIfNegative val="0"/>
          <c:cat>
            <c:strRef>
              <c:f>'Capture Summary Data_20240119'!$X$3:$AI$3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'Capture Summary Data_20240119'!$X$6:$AI$6</c:f>
              <c:numCache>
                <c:formatCode>General</c:formatCode>
                <c:ptCount val="12"/>
                <c:pt idx="1">
                  <c:v>3</c:v>
                </c:pt>
                <c:pt idx="2">
                  <c:v>9</c:v>
                </c:pt>
                <c:pt idx="3">
                  <c:v>5</c:v>
                </c:pt>
                <c:pt idx="4">
                  <c:v>5</c:v>
                </c:pt>
                <c:pt idx="5">
                  <c:v>2</c:v>
                </c:pt>
                <c:pt idx="6">
                  <c:v>2</c:v>
                </c:pt>
                <c:pt idx="7">
                  <c:v>2</c:v>
                </c:pt>
                <c:pt idx="9">
                  <c:v>5</c:v>
                </c:pt>
                <c:pt idx="10">
                  <c:v>5</c:v>
                </c:pt>
              </c:numCache>
            </c:numRef>
          </c:val>
          <c:extLst>
            <c:ext xmlns:c16="http://schemas.microsoft.com/office/drawing/2014/chart" uri="{C3380CC4-5D6E-409C-BE32-E72D297353CC}">
              <c16:uniqueId val="{00000002-34AE-4DF7-80F1-4610B4DB84D4}"/>
            </c:ext>
          </c:extLst>
        </c:ser>
        <c:dLbls>
          <c:showLegendKey val="0"/>
          <c:showVal val="0"/>
          <c:showCatName val="0"/>
          <c:showSerName val="0"/>
          <c:showPercent val="0"/>
          <c:showBubbleSize val="0"/>
        </c:dLbls>
        <c:gapWidth val="25"/>
        <c:axId val="619933296"/>
        <c:axId val="704353184"/>
      </c:barChart>
      <c:catAx>
        <c:axId val="6199332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4353184"/>
        <c:crosses val="autoZero"/>
        <c:auto val="1"/>
        <c:lblAlgn val="ctr"/>
        <c:lblOffset val="100"/>
        <c:noMultiLvlLbl val="0"/>
      </c:catAx>
      <c:valAx>
        <c:axId val="704353184"/>
        <c:scaling>
          <c:orientation val="minMax"/>
        </c:scaling>
        <c:delete val="0"/>
        <c:axPos val="l"/>
        <c:title>
          <c:tx>
            <c:rich>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a:t>Number of Terrapin</a:t>
                </a:r>
                <a:r>
                  <a:rPr lang="en-US" sz="1800" b="1" baseline="0"/>
                  <a:t> Captured</a:t>
                </a:r>
                <a:endParaRPr lang="en-US" sz="1800" b="1"/>
              </a:p>
            </c:rich>
          </c:tx>
          <c:layout>
            <c:manualLayout>
              <c:xMode val="edge"/>
              <c:yMode val="edge"/>
              <c:x val="1.996412820459156E-2"/>
              <c:y val="0.26679767626709849"/>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9933296"/>
        <c:crosses val="autoZero"/>
        <c:crossBetween val="between"/>
      </c:valAx>
      <c:spPr>
        <a:noFill/>
        <a:ln>
          <a:noFill/>
        </a:ln>
        <a:effectLst/>
      </c:spPr>
    </c:plotArea>
    <c:legend>
      <c:legendPos val="b"/>
      <c:layout>
        <c:manualLayout>
          <c:xMode val="edge"/>
          <c:yMode val="edge"/>
          <c:x val="0.41361264216972876"/>
          <c:y val="0.17563320209973751"/>
          <c:w val="0.17277471566054242"/>
          <c:h val="7.8996427529892096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2400" b="1" dirty="0"/>
              <a:t>Number</a:t>
            </a:r>
            <a:r>
              <a:rPr lang="en-US" sz="2400" b="1" baseline="0" dirty="0"/>
              <a:t> </a:t>
            </a:r>
            <a:r>
              <a:rPr lang="en-US" sz="2400" b="1" dirty="0"/>
              <a:t>of terrapin randomly captured per month (2014-2024; </a:t>
            </a:r>
            <a:r>
              <a:rPr lang="en-US" sz="2400" b="1" i="1" dirty="0"/>
              <a:t>n</a:t>
            </a:r>
            <a:r>
              <a:rPr lang="en-US" sz="2400" b="1" dirty="0"/>
              <a:t> = 341 captures)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1175218722659667"/>
          <c:y val="0.22041666666666668"/>
          <c:w val="0.85769225721784792"/>
          <c:h val="0.6857793817439487"/>
        </c:manualLayout>
      </c:layout>
      <c:barChart>
        <c:barDir val="col"/>
        <c:grouping val="clustered"/>
        <c:varyColors val="0"/>
        <c:ser>
          <c:idx val="0"/>
          <c:order val="0"/>
          <c:spPr>
            <a:solidFill>
              <a:schemeClr val="bg1">
                <a:lumMod val="75000"/>
              </a:schemeClr>
            </a:solidFill>
            <a:ln>
              <a:solidFill>
                <a:schemeClr val="tx1"/>
              </a:solidFill>
            </a:ln>
            <a:effectLst/>
          </c:spPr>
          <c:invertIfNegative val="0"/>
          <c:cat>
            <c:strRef>
              <c:f>'Capture Summary Data_20240119'!$X$45:$AI$45</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'Capture Summary Data_20240119'!$X$49:$AI$49</c:f>
              <c:numCache>
                <c:formatCode>General</c:formatCode>
                <c:ptCount val="12"/>
                <c:pt idx="0">
                  <c:v>1</c:v>
                </c:pt>
                <c:pt idx="1">
                  <c:v>14</c:v>
                </c:pt>
                <c:pt idx="2">
                  <c:v>111</c:v>
                </c:pt>
                <c:pt idx="3">
                  <c:v>47</c:v>
                </c:pt>
                <c:pt idx="4">
                  <c:v>3</c:v>
                </c:pt>
                <c:pt idx="5">
                  <c:v>0</c:v>
                </c:pt>
                <c:pt idx="6">
                  <c:v>0</c:v>
                </c:pt>
                <c:pt idx="7">
                  <c:v>0</c:v>
                </c:pt>
                <c:pt idx="8">
                  <c:v>10</c:v>
                </c:pt>
                <c:pt idx="9">
                  <c:v>96</c:v>
                </c:pt>
                <c:pt idx="10">
                  <c:v>59</c:v>
                </c:pt>
                <c:pt idx="11">
                  <c:v>0</c:v>
                </c:pt>
              </c:numCache>
            </c:numRef>
          </c:val>
          <c:extLst>
            <c:ext xmlns:c16="http://schemas.microsoft.com/office/drawing/2014/chart" uri="{C3380CC4-5D6E-409C-BE32-E72D297353CC}">
              <c16:uniqueId val="{00000000-3B75-40F2-A33F-51B3AF0274E5}"/>
            </c:ext>
          </c:extLst>
        </c:ser>
        <c:dLbls>
          <c:showLegendKey val="0"/>
          <c:showVal val="0"/>
          <c:showCatName val="0"/>
          <c:showSerName val="0"/>
          <c:showPercent val="0"/>
          <c:showBubbleSize val="0"/>
        </c:dLbls>
        <c:gapWidth val="25"/>
        <c:axId val="619920496"/>
        <c:axId val="704375648"/>
      </c:barChart>
      <c:catAx>
        <c:axId val="6199204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4375648"/>
        <c:crosses val="autoZero"/>
        <c:auto val="1"/>
        <c:lblAlgn val="ctr"/>
        <c:lblOffset val="100"/>
        <c:noMultiLvlLbl val="0"/>
      </c:catAx>
      <c:valAx>
        <c:axId val="704375648"/>
        <c:scaling>
          <c:orientation val="minMax"/>
        </c:scaling>
        <c:delete val="0"/>
        <c:axPos val="l"/>
        <c:title>
          <c:tx>
            <c:rich>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800" b="1"/>
                  <a:t>Number</a:t>
                </a:r>
                <a:r>
                  <a:rPr lang="en-US" sz="1800" b="1" baseline="0"/>
                  <a:t> of Terrapin Captured</a:t>
                </a:r>
                <a:endParaRPr lang="en-US" sz="1800" b="1"/>
              </a:p>
            </c:rich>
          </c:tx>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19920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7CC4E-F5EA-441B-9185-D7543EFF7ADE}" type="datetimeFigureOut">
              <a:rPr lang="en-US" smtClean="0"/>
              <a:t>4/15/2026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375CDB-CE4C-462C-9F27-21A68013F9AC}" type="slidenum">
              <a:rPr lang="en-US" smtClean="0"/>
              <a:t>‹#›</a:t>
            </a:fld>
            <a:endParaRPr lang="en-US"/>
          </a:p>
        </p:txBody>
      </p:sp>
    </p:spTree>
    <p:extLst>
      <p:ext uri="{BB962C8B-B14F-4D97-AF65-F5344CB8AC3E}">
        <p14:creationId xmlns:p14="http://schemas.microsoft.com/office/powerpoint/2010/main" val="754922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375CDB-CE4C-462C-9F27-21A68013F9AC}" type="slidenum">
              <a:rPr lang="en-US" smtClean="0"/>
              <a:t>1</a:t>
            </a:fld>
            <a:endParaRPr lang="en-US"/>
          </a:p>
        </p:txBody>
      </p:sp>
    </p:spTree>
    <p:extLst>
      <p:ext uri="{BB962C8B-B14F-4D97-AF65-F5344CB8AC3E}">
        <p14:creationId xmlns:p14="http://schemas.microsoft.com/office/powerpoint/2010/main" val="3514980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B08A7B-91A2-45A0-8971-35FA18801B2A}" type="slidenum">
              <a:rPr lang="en-US" smtClean="0"/>
              <a:t>2</a:t>
            </a:fld>
            <a:endParaRPr lang="en-US"/>
          </a:p>
        </p:txBody>
      </p:sp>
    </p:spTree>
    <p:extLst>
      <p:ext uri="{BB962C8B-B14F-4D97-AF65-F5344CB8AC3E}">
        <p14:creationId xmlns:p14="http://schemas.microsoft.com/office/powerpoint/2010/main" val="6424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Marsh dwelling species</a:t>
            </a:r>
          </a:p>
          <a:p>
            <a:r>
              <a:rPr lang="en-US" dirty="0"/>
              <a:t>Sexual dimorphism</a:t>
            </a:r>
          </a:p>
          <a:p>
            <a:r>
              <a:rPr lang="en-US" dirty="0"/>
              <a:t>Melanism in males</a:t>
            </a:r>
          </a:p>
          <a:p>
            <a:r>
              <a:rPr lang="en-US" dirty="0"/>
              <a:t>Megacephaly in females</a:t>
            </a:r>
          </a:p>
          <a:p>
            <a:r>
              <a:rPr lang="en-US" dirty="0"/>
              <a:t>Tiny turtle at top of stack is “Kirby”</a:t>
            </a:r>
          </a:p>
          <a:p>
            <a:r>
              <a:rPr lang="en-US" dirty="0"/>
              <a:t>Range from the northeast to middle-Texas coast, including the Bahamas. Seven subspecies throughout the range. </a:t>
            </a:r>
            <a:r>
              <a:rPr lang="en-US" dirty="0" err="1"/>
              <a:t>Malaclemys</a:t>
            </a:r>
            <a:r>
              <a:rPr lang="en-US" dirty="0"/>
              <a:t> terrapin </a:t>
            </a:r>
            <a:r>
              <a:rPr lang="en-US" dirty="0" err="1"/>
              <a:t>littoralis</a:t>
            </a:r>
            <a:r>
              <a:rPr lang="en-US" dirty="0"/>
              <a:t> is specific to Texas (with some reports of populations along the border with Louisiana).</a:t>
            </a:r>
          </a:p>
          <a:p>
            <a:endParaRPr lang="en-US" dirty="0"/>
          </a:p>
          <a:p>
            <a:r>
              <a:rPr lang="en-US" dirty="0"/>
              <a:t>Highly recommend “Diamonds in the Marsh”</a:t>
            </a:r>
          </a:p>
        </p:txBody>
      </p:sp>
      <p:sp>
        <p:nvSpPr>
          <p:cNvPr id="4" name="Slide Number Placeholder 3"/>
          <p:cNvSpPr>
            <a:spLocks noGrp="1"/>
          </p:cNvSpPr>
          <p:nvPr>
            <p:ph type="sldNum" sz="quarter" idx="5"/>
          </p:nvPr>
        </p:nvSpPr>
        <p:spPr/>
        <p:txBody>
          <a:bodyPr/>
          <a:lstStyle/>
          <a:p>
            <a:fld id="{5DB08A7B-91A2-45A0-8971-35FA18801B2A}" type="slidenum">
              <a:rPr lang="en-US" smtClean="0"/>
              <a:t>3</a:t>
            </a:fld>
            <a:endParaRPr lang="en-US"/>
          </a:p>
        </p:txBody>
      </p:sp>
    </p:spTree>
    <p:extLst>
      <p:ext uri="{BB962C8B-B14F-4D97-AF65-F5344CB8AC3E}">
        <p14:creationId xmlns:p14="http://schemas.microsoft.com/office/powerpoint/2010/main" val="2038121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A997F-7693-461B-8A3A-C9844188F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22388-8ED9-C8AA-A43A-55BAE9BA0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1509E-DC76-BFA0-FAB7-79598ECC2E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3FEF1B-5562-57D2-9A99-D25D865333A2}"/>
              </a:ext>
            </a:extLst>
          </p:cNvPr>
          <p:cNvSpPr>
            <a:spLocks noGrp="1"/>
          </p:cNvSpPr>
          <p:nvPr>
            <p:ph type="sldNum" sz="quarter" idx="5"/>
          </p:nvPr>
        </p:nvSpPr>
        <p:spPr/>
        <p:txBody>
          <a:bodyPr/>
          <a:lstStyle/>
          <a:p>
            <a:fld id="{5DB08A7B-91A2-45A0-8971-35FA18801B2A}" type="slidenum">
              <a:rPr lang="en-US" smtClean="0"/>
              <a:t>4</a:t>
            </a:fld>
            <a:endParaRPr lang="en-US"/>
          </a:p>
        </p:txBody>
      </p:sp>
    </p:spTree>
    <p:extLst>
      <p:ext uri="{BB962C8B-B14F-4D97-AF65-F5344CB8AC3E}">
        <p14:creationId xmlns:p14="http://schemas.microsoft.com/office/powerpoint/2010/main" val="4164035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BDB6-2F6D-195D-764B-64E8AF7D7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622830-1430-96FA-5745-564294F5A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5C484-AB14-41CE-CBF5-1F2BA3921E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053C9A-051A-F388-BBC9-05FECF0E7A00}"/>
              </a:ext>
            </a:extLst>
          </p:cNvPr>
          <p:cNvSpPr>
            <a:spLocks noGrp="1"/>
          </p:cNvSpPr>
          <p:nvPr>
            <p:ph type="sldNum" sz="quarter" idx="5"/>
          </p:nvPr>
        </p:nvSpPr>
        <p:spPr/>
        <p:txBody>
          <a:bodyPr/>
          <a:lstStyle/>
          <a:p>
            <a:fld id="{5DB08A7B-91A2-45A0-8971-35FA18801B2A}" type="slidenum">
              <a:rPr lang="en-US" smtClean="0"/>
              <a:t>5</a:t>
            </a:fld>
            <a:endParaRPr lang="en-US"/>
          </a:p>
        </p:txBody>
      </p:sp>
    </p:spTree>
    <p:extLst>
      <p:ext uri="{BB962C8B-B14F-4D97-AF65-F5344CB8AC3E}">
        <p14:creationId xmlns:p14="http://schemas.microsoft.com/office/powerpoint/2010/main" val="340422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currently entering our 14</a:t>
            </a:r>
            <a:r>
              <a:rPr lang="en-US" baseline="30000" dirty="0"/>
              <a:t>th</a:t>
            </a:r>
            <a:r>
              <a:rPr lang="en-US" dirty="0"/>
              <a:t> year of this program. To date, our monitoring efforts have spanned 9 counties and five major bay systems. We have over 1,000 individually marked turtles state-wide and our efforts have been supported by 6 grant funded studies. Over the years, we have produced 5 graduate theses focusing on abundance and movement, activity patterns and habitat selection, genetic variation, nesting ecology, and diet, habitat, and prey availability. </a:t>
            </a:r>
          </a:p>
        </p:txBody>
      </p:sp>
      <p:sp>
        <p:nvSpPr>
          <p:cNvPr id="4" name="Slide Number Placeholder 3"/>
          <p:cNvSpPr>
            <a:spLocks noGrp="1"/>
          </p:cNvSpPr>
          <p:nvPr>
            <p:ph type="sldNum" sz="quarter" idx="5"/>
          </p:nvPr>
        </p:nvSpPr>
        <p:spPr/>
        <p:txBody>
          <a:bodyPr/>
          <a:lstStyle/>
          <a:p>
            <a:fld id="{37375CDB-CE4C-462C-9F27-21A68013F9AC}" type="slidenum">
              <a:rPr lang="en-US" smtClean="0"/>
              <a:t>6</a:t>
            </a:fld>
            <a:endParaRPr lang="en-US"/>
          </a:p>
        </p:txBody>
      </p:sp>
    </p:spTree>
    <p:extLst>
      <p:ext uri="{BB962C8B-B14F-4D97-AF65-F5344CB8AC3E}">
        <p14:creationId xmlns:p14="http://schemas.microsoft.com/office/powerpoint/2010/main" val="2521356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currently entering our 14</a:t>
            </a:r>
            <a:r>
              <a:rPr lang="en-US" baseline="30000" dirty="0"/>
              <a:t>th</a:t>
            </a:r>
            <a:r>
              <a:rPr lang="en-US" dirty="0"/>
              <a:t> year of this program. To date, our monitoring efforts have spanned 9 counties and five major bay systems. We have over 1,000 individually marked turtles state-wide and our efforts have been supported by 6 grant funded studies. Over the years, we have produced 5 graduate theses focusing on abundance and movement, activity patterns and habitat selection, genetic variation, nesting ecology, and diet, habitat, and prey availability. </a:t>
            </a:r>
          </a:p>
        </p:txBody>
      </p:sp>
      <p:sp>
        <p:nvSpPr>
          <p:cNvPr id="4" name="Slide Number Placeholder 3"/>
          <p:cNvSpPr>
            <a:spLocks noGrp="1"/>
          </p:cNvSpPr>
          <p:nvPr>
            <p:ph type="sldNum" sz="quarter" idx="5"/>
          </p:nvPr>
        </p:nvSpPr>
        <p:spPr/>
        <p:txBody>
          <a:bodyPr/>
          <a:lstStyle/>
          <a:p>
            <a:fld id="{37375CDB-CE4C-462C-9F27-21A68013F9AC}" type="slidenum">
              <a:rPr lang="en-US" smtClean="0"/>
              <a:t>7</a:t>
            </a:fld>
            <a:endParaRPr lang="en-US"/>
          </a:p>
        </p:txBody>
      </p:sp>
    </p:spTree>
    <p:extLst>
      <p:ext uri="{BB962C8B-B14F-4D97-AF65-F5344CB8AC3E}">
        <p14:creationId xmlns:p14="http://schemas.microsoft.com/office/powerpoint/2010/main" val="297870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2008, our terrapin capture rates have varied. Most of our capture events occurred between 2008 and 2013. This period coincides with weekly to monthly sampling and a large amount of grant funding.  In 2014, we conducted a coast-wide monitoring study and sampled multiple habitat types, including those where terrapin were not likely to exist. Since 2015, our efforts have been reduced to bi-annual sampling and are primarily supported by our adoption fund. I don’t want to paint a bleak picture for terrapin in the state though. As our search efforts have been reduced, our catch per unit effort has stayed mostly consistent. So, it’s not that there are fewer terrapin out there, it’s that we don’t have as much time to go looking for them as we used to.</a:t>
            </a:r>
          </a:p>
        </p:txBody>
      </p:sp>
      <p:sp>
        <p:nvSpPr>
          <p:cNvPr id="4" name="Slide Number Placeholder 3"/>
          <p:cNvSpPr>
            <a:spLocks noGrp="1"/>
          </p:cNvSpPr>
          <p:nvPr>
            <p:ph type="sldNum" sz="quarter" idx="5"/>
          </p:nvPr>
        </p:nvSpPr>
        <p:spPr/>
        <p:txBody>
          <a:bodyPr/>
          <a:lstStyle/>
          <a:p>
            <a:fld id="{37375CDB-CE4C-462C-9F27-21A68013F9AC}" type="slidenum">
              <a:rPr lang="en-US" smtClean="0"/>
              <a:t>10</a:t>
            </a:fld>
            <a:endParaRPr lang="en-US"/>
          </a:p>
        </p:txBody>
      </p:sp>
    </p:spTree>
    <p:extLst>
      <p:ext uri="{BB962C8B-B14F-4D97-AF65-F5344CB8AC3E}">
        <p14:creationId xmlns:p14="http://schemas.microsoft.com/office/powerpoint/2010/main" val="3488769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EF89A-0B06-D171-FAB7-34A103D30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551CC-C17F-E395-CEDC-30ABB9568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5E0B0D-8F01-6E7A-77E3-076DB6B7A26B}"/>
              </a:ext>
            </a:extLst>
          </p:cNvPr>
          <p:cNvSpPr>
            <a:spLocks noGrp="1"/>
          </p:cNvSpPr>
          <p:nvPr>
            <p:ph type="body" idx="1"/>
          </p:nvPr>
        </p:nvSpPr>
        <p:spPr/>
        <p:txBody>
          <a:bodyPr/>
          <a:lstStyle/>
          <a:p>
            <a:r>
              <a:rPr lang="en-US" dirty="0"/>
              <a:t>Since 2008, our terrapin capture rates have varied. Most of our capture events occurred between 2008 and 2013. This period coincides with weekly to monthly sampling and a large amount of grant funding.  In 2014, we conducted a coast-wide monitoring study and sampled multiple habitat types, including those where terrapin were not likely to exist. Since 2015, our efforts have been reduced to bi-annual sampling and are primarily supported by our adoption fund. I don’t want to paint a bleak picture for terrapin in the state though. As our search efforts have been reduced, our catch per unit effort has stayed mostly consistent. So, it’s not that there are fewer terrapin out there, it’s that we don’t have as much time to go looking for them as we used to.</a:t>
            </a:r>
          </a:p>
        </p:txBody>
      </p:sp>
      <p:sp>
        <p:nvSpPr>
          <p:cNvPr id="4" name="Slide Number Placeholder 3">
            <a:extLst>
              <a:ext uri="{FF2B5EF4-FFF2-40B4-BE49-F238E27FC236}">
                <a16:creationId xmlns:a16="http://schemas.microsoft.com/office/drawing/2014/main" id="{B9B3CF8C-6914-DB9D-EBEF-2E771AF54019}"/>
              </a:ext>
            </a:extLst>
          </p:cNvPr>
          <p:cNvSpPr>
            <a:spLocks noGrp="1"/>
          </p:cNvSpPr>
          <p:nvPr>
            <p:ph type="sldNum" sz="quarter" idx="5"/>
          </p:nvPr>
        </p:nvSpPr>
        <p:spPr/>
        <p:txBody>
          <a:bodyPr/>
          <a:lstStyle/>
          <a:p>
            <a:fld id="{37375CDB-CE4C-462C-9F27-21A68013F9AC}" type="slidenum">
              <a:rPr lang="en-US" smtClean="0"/>
              <a:t>11</a:t>
            </a:fld>
            <a:endParaRPr lang="en-US"/>
          </a:p>
        </p:txBody>
      </p:sp>
    </p:spTree>
    <p:extLst>
      <p:ext uri="{BB962C8B-B14F-4D97-AF65-F5344CB8AC3E}">
        <p14:creationId xmlns:p14="http://schemas.microsoft.com/office/powerpoint/2010/main" val="1055393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first study, funded by Houston Zoo. Essentially one full year worth of field data, not nearly enough for a full population assessment. </a:t>
            </a:r>
          </a:p>
          <a:p>
            <a:endParaRPr lang="en-US" dirty="0"/>
          </a:p>
          <a:p>
            <a:r>
              <a:rPr lang="en-US" dirty="0"/>
              <a:t>We were able to collect some worthwhile baseline data about population size and demographics. Much of what we learned from this study should be attributed to our first graduate student…</a:t>
            </a:r>
          </a:p>
        </p:txBody>
      </p:sp>
      <p:sp>
        <p:nvSpPr>
          <p:cNvPr id="4" name="Slide Number Placeholder 3"/>
          <p:cNvSpPr>
            <a:spLocks noGrp="1"/>
          </p:cNvSpPr>
          <p:nvPr>
            <p:ph type="sldNum" sz="quarter" idx="5"/>
          </p:nvPr>
        </p:nvSpPr>
        <p:spPr/>
        <p:txBody>
          <a:bodyPr/>
          <a:lstStyle/>
          <a:p>
            <a:fld id="{5DB08A7B-91A2-45A0-8971-35FA18801B2A}" type="slidenum">
              <a:rPr lang="en-US" smtClean="0"/>
              <a:t>25</a:t>
            </a:fld>
            <a:endParaRPr lang="en-US"/>
          </a:p>
        </p:txBody>
      </p:sp>
    </p:spTree>
    <p:extLst>
      <p:ext uri="{BB962C8B-B14F-4D97-AF65-F5344CB8AC3E}">
        <p14:creationId xmlns:p14="http://schemas.microsoft.com/office/powerpoint/2010/main" val="583930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…Kelli </a:t>
            </a:r>
            <a:r>
              <a:rPr lang="en-US" dirty="0" err="1"/>
              <a:t>Ondracek</a:t>
            </a:r>
            <a:r>
              <a:rPr lang="en-US" dirty="0"/>
              <a:t>. Her thesis overlapped significantly with the Houston Zoo study. </a:t>
            </a:r>
          </a:p>
          <a:p>
            <a:endParaRPr lang="en-US" dirty="0"/>
          </a:p>
          <a:p>
            <a:r>
              <a:rPr lang="en-US" dirty="0"/>
              <a:t>Kelli established our longest monitored population in the Deer Island Complex </a:t>
            </a:r>
          </a:p>
          <a:p>
            <a:endParaRPr lang="en-US" dirty="0"/>
          </a:p>
          <a:p>
            <a:r>
              <a:rPr lang="en-US" dirty="0"/>
              <a:t>She was also the first student to use radiotelemetry to track movements. </a:t>
            </a:r>
          </a:p>
        </p:txBody>
      </p:sp>
      <p:sp>
        <p:nvSpPr>
          <p:cNvPr id="4" name="Slide Number Placeholder 3"/>
          <p:cNvSpPr>
            <a:spLocks noGrp="1"/>
          </p:cNvSpPr>
          <p:nvPr>
            <p:ph type="sldNum" sz="quarter" idx="5"/>
          </p:nvPr>
        </p:nvSpPr>
        <p:spPr/>
        <p:txBody>
          <a:bodyPr/>
          <a:lstStyle/>
          <a:p>
            <a:fld id="{5DB08A7B-91A2-45A0-8971-35FA18801B2A}" type="slidenum">
              <a:rPr lang="en-US" smtClean="0"/>
              <a:t>26</a:t>
            </a:fld>
            <a:endParaRPr lang="en-US"/>
          </a:p>
        </p:txBody>
      </p:sp>
    </p:spTree>
    <p:extLst>
      <p:ext uri="{BB962C8B-B14F-4D97-AF65-F5344CB8AC3E}">
        <p14:creationId xmlns:p14="http://schemas.microsoft.com/office/powerpoint/2010/main" val="854958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Emma’s primary goal was to characterize much of the day-to-day affects on terrapin populations in Galveston Bay. </a:t>
            </a:r>
          </a:p>
          <a:p>
            <a:endParaRPr lang="en-US" dirty="0"/>
          </a:p>
          <a:p>
            <a:r>
              <a:rPr lang="en-US" dirty="0"/>
              <a:t>She employed a wide range of capture methods including:</a:t>
            </a:r>
          </a:p>
          <a:p>
            <a:endParaRPr lang="en-US" dirty="0"/>
          </a:p>
          <a:p>
            <a:pPr marL="228600" indent="-228600">
              <a:buAutoNum type="arabicPeriod"/>
            </a:pPr>
            <a:r>
              <a:rPr lang="en-US" dirty="0"/>
              <a:t>Acoustic telemetry</a:t>
            </a:r>
          </a:p>
          <a:p>
            <a:pPr marL="228600" indent="-228600">
              <a:buAutoNum type="arabicPeriod"/>
            </a:pPr>
            <a:endParaRPr lang="en-US" dirty="0"/>
          </a:p>
          <a:p>
            <a:pPr marL="228600" indent="-228600">
              <a:buAutoNum type="arabicPeriod"/>
            </a:pPr>
            <a:r>
              <a:rPr lang="en-US" dirty="0"/>
              <a:t>Radiotelemetry</a:t>
            </a:r>
          </a:p>
          <a:p>
            <a:pPr marL="228600" indent="-228600">
              <a:buAutoNum type="arabicPeriod"/>
            </a:pPr>
            <a:endParaRPr lang="en-US" dirty="0"/>
          </a:p>
          <a:p>
            <a:pPr marL="228600" indent="-228600">
              <a:buAutoNum type="arabicPeriod"/>
            </a:pPr>
            <a:r>
              <a:rPr lang="en-US" dirty="0"/>
              <a:t>And even performed night searches in an attempt to determine diel patterns in activity.</a:t>
            </a:r>
          </a:p>
        </p:txBody>
      </p:sp>
      <p:sp>
        <p:nvSpPr>
          <p:cNvPr id="4" name="Slide Number Placeholder 3"/>
          <p:cNvSpPr>
            <a:spLocks noGrp="1"/>
          </p:cNvSpPr>
          <p:nvPr>
            <p:ph type="sldNum" sz="quarter" idx="5"/>
          </p:nvPr>
        </p:nvSpPr>
        <p:spPr/>
        <p:txBody>
          <a:bodyPr/>
          <a:lstStyle/>
          <a:p>
            <a:fld id="{5DB08A7B-91A2-45A0-8971-35FA18801B2A}" type="slidenum">
              <a:rPr lang="en-US" smtClean="0"/>
              <a:t>27</a:t>
            </a:fld>
            <a:endParaRPr lang="en-US"/>
          </a:p>
        </p:txBody>
      </p:sp>
    </p:spTree>
    <p:extLst>
      <p:ext uri="{BB962C8B-B14F-4D97-AF65-F5344CB8AC3E}">
        <p14:creationId xmlns:p14="http://schemas.microsoft.com/office/powerpoint/2010/main" val="1900728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Joint project between Texas Parks and </a:t>
            </a:r>
            <a:r>
              <a:rPr lang="en-US" dirty="0" err="1"/>
              <a:t>Wildife</a:t>
            </a:r>
            <a:r>
              <a:rPr lang="en-US" dirty="0"/>
              <a:t> and U.S. Fish and Wildlife Service.</a:t>
            </a:r>
          </a:p>
          <a:p>
            <a:endParaRPr lang="en-US" dirty="0"/>
          </a:p>
          <a:p>
            <a:r>
              <a:rPr lang="en-US" dirty="0"/>
              <a:t>Represented the largest effort to date on assessing population structure and impacts of crab fishery to terrapin populations in Galveston Bay.</a:t>
            </a:r>
          </a:p>
        </p:txBody>
      </p:sp>
      <p:sp>
        <p:nvSpPr>
          <p:cNvPr id="4" name="Slide Number Placeholder 3"/>
          <p:cNvSpPr>
            <a:spLocks noGrp="1"/>
          </p:cNvSpPr>
          <p:nvPr>
            <p:ph type="sldNum" sz="quarter" idx="5"/>
          </p:nvPr>
        </p:nvSpPr>
        <p:spPr/>
        <p:txBody>
          <a:bodyPr/>
          <a:lstStyle/>
          <a:p>
            <a:fld id="{5DB08A7B-91A2-45A0-8971-35FA18801B2A}" type="slidenum">
              <a:rPr lang="en-US" smtClean="0"/>
              <a:t>28</a:t>
            </a:fld>
            <a:endParaRPr lang="en-US"/>
          </a:p>
        </p:txBody>
      </p:sp>
    </p:spTree>
    <p:extLst>
      <p:ext uri="{BB962C8B-B14F-4D97-AF65-F5344CB8AC3E}">
        <p14:creationId xmlns:p14="http://schemas.microsoft.com/office/powerpoint/2010/main" val="374508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437C-3770-4334-967F-34A58D2676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EE10E5-851F-45E0-9993-C015274E4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61DAF2-31F3-4ECA-9325-6EC9FB757F9E}"/>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E2199BEF-D47E-4B3E-8B08-9903DA18FD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24F614-105B-467E-9EB0-21910D08A39B}"/>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382701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EBCA-19EF-4E84-8D2E-288F50E11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B4FD85-52DA-42CB-8AA4-C93EFA1BFAD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79D996-35AB-459D-8339-1B31099FEC1E}"/>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20CA1B32-2384-43EB-BB6E-BFCE0351D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691085-0CB3-4442-AB4F-A19A7A9D85B8}"/>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1371769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921F-2DB5-4DC9-B39A-62416B5159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429F5E-72FE-48FC-A4DD-C06D12DEC0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7B2580-D825-44AC-8D4D-13B7A454D804}"/>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B50D6172-9A8B-4226-879D-3E117778D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B3628-0046-4CA6-8CFC-CB7E268A3A0A}"/>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2562679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3652-4860-4626-8298-6BC75E89D3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DBBC91-2EE6-43BD-92B9-C0997F5805C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1A2F96-B20E-494A-9C8F-60CB8CB3900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3BA18B-928E-419F-8466-9D3460490711}"/>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6" name="Footer Placeholder 5">
            <a:extLst>
              <a:ext uri="{FF2B5EF4-FFF2-40B4-BE49-F238E27FC236}">
                <a16:creationId xmlns:a16="http://schemas.microsoft.com/office/drawing/2014/main" id="{BCA0A46C-FDA6-4837-A818-D6F4A58182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30273D-6AE5-4F60-A9AE-264A2FFA8AFE}"/>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201653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AE96-8B62-424B-8A76-08EF4268CA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736CF2-C8B6-449B-89A6-CCE2EA00A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315C632-E3BB-4F19-80E3-68C50061F23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7FC2A6-F179-4968-975C-923680FF8A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D0E896-F551-47F8-B68E-C2E188B4A59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28937B-46CE-4B95-B094-53412F486572}"/>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8" name="Footer Placeholder 7">
            <a:extLst>
              <a:ext uri="{FF2B5EF4-FFF2-40B4-BE49-F238E27FC236}">
                <a16:creationId xmlns:a16="http://schemas.microsoft.com/office/drawing/2014/main" id="{F88AD489-01F8-4C8D-A15A-A024E887B7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D0F0C3-6F94-4C9E-981F-FD1FF9E9A71C}"/>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3549229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0AFD-75EE-4923-975D-61A5D2B7A0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B9B8E5-AC91-4EFF-9B51-9E709242446B}"/>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4" name="Footer Placeholder 3">
            <a:extLst>
              <a:ext uri="{FF2B5EF4-FFF2-40B4-BE49-F238E27FC236}">
                <a16:creationId xmlns:a16="http://schemas.microsoft.com/office/drawing/2014/main" id="{3B568C14-134B-4697-8A37-8F250CEE15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9ADA2F-5752-47E4-9884-8D2D9FF92484}"/>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70817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3F5635-34F6-4159-A80D-786DEDD0674B}"/>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3" name="Footer Placeholder 2">
            <a:extLst>
              <a:ext uri="{FF2B5EF4-FFF2-40B4-BE49-F238E27FC236}">
                <a16:creationId xmlns:a16="http://schemas.microsoft.com/office/drawing/2014/main" id="{33592EEC-1418-425B-8324-4BE5B50145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9B8663-2F1B-499F-918E-7E5E8A6481F0}"/>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3549099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BDD9-17DA-483B-98E0-1D9E6D790E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DE0D47-2F24-49E0-9352-0619B527BD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7C525F-6813-44E9-AA94-19122BE8DD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5A2F33-85FD-4CEF-9D8B-EDA2383D6009}"/>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6" name="Footer Placeholder 5">
            <a:extLst>
              <a:ext uri="{FF2B5EF4-FFF2-40B4-BE49-F238E27FC236}">
                <a16:creationId xmlns:a16="http://schemas.microsoft.com/office/drawing/2014/main" id="{FD2F10D4-097A-494A-BAA3-DA02A03956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3EEED8-D594-4EE3-B6C7-177C6BC3C64A}"/>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2557837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70F87-0DF6-45A6-8D1D-A112CACEC1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7287F7-4C50-4FAE-B514-01E06A50A2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73CA12-7673-408B-AF22-433D7D34A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6E556E-26B2-4725-A246-6FC16062F54A}"/>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6" name="Footer Placeholder 5">
            <a:extLst>
              <a:ext uri="{FF2B5EF4-FFF2-40B4-BE49-F238E27FC236}">
                <a16:creationId xmlns:a16="http://schemas.microsoft.com/office/drawing/2014/main" id="{D83F4064-B830-4B79-B83A-B43A2A585A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F3E709-4A4B-443A-8952-F2EA0E80A642}"/>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962687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9FA7-D13C-478D-B0F0-A2BC8BB2DE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79622A-D534-4796-AC4D-2C38A2C613A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379FBE-F54C-4CB4-80DE-BD7EF1C927EA}"/>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6054D41B-DD16-4E2C-B9A3-11B7450E97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DFE0C-B9E5-42CB-8CF6-76804742F52B}"/>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1331027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FC4945-A4D1-4B42-A25A-A8E796E27C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8EEDC8-FA19-44F9-8E85-7467D48991B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5FB79-CD56-445D-A698-0100CDAA1C25}"/>
              </a:ext>
            </a:extLst>
          </p:cNvPr>
          <p:cNvSpPr>
            <a:spLocks noGrp="1"/>
          </p:cNvSpPr>
          <p:nvPr>
            <p:ph type="dt" sz="half" idx="10"/>
          </p:nvPr>
        </p:nvSpPr>
        <p:spPr/>
        <p:txBody>
          <a:body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5D2349CE-1F4C-4C44-9898-B0C42DA55A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B7184-01C0-45F2-98FA-C3A259E6CF6E}"/>
              </a:ext>
            </a:extLst>
          </p:cNvPr>
          <p:cNvSpPr>
            <a:spLocks noGrp="1"/>
          </p:cNvSpPr>
          <p:nvPr>
            <p:ph type="sldNum" sz="quarter" idx="12"/>
          </p:nvPr>
        </p:nvSpPr>
        <p:spPr/>
        <p:txBody>
          <a:bodyPr/>
          <a:lstStyle/>
          <a:p>
            <a:fld id="{90443C43-3AD9-491E-8550-658B1EE23AE0}" type="slidenum">
              <a:rPr lang="en-US" smtClean="0"/>
              <a:t>‹#›</a:t>
            </a:fld>
            <a:endParaRPr lang="en-US"/>
          </a:p>
        </p:txBody>
      </p:sp>
    </p:spTree>
    <p:extLst>
      <p:ext uri="{BB962C8B-B14F-4D97-AF65-F5344CB8AC3E}">
        <p14:creationId xmlns:p14="http://schemas.microsoft.com/office/powerpoint/2010/main" val="1803154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BFE2F3-CA9C-436B-B021-C1B286D97F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C8B114-B5F9-4032-8C7D-33F36915D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2D0AC-4905-4EFD-A16E-710F8BECA9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1367B7-65BE-49C4-8B6C-8527F5A84FC2}" type="datetimeFigureOut">
              <a:rPr lang="en-US" smtClean="0"/>
              <a:t>4/15/2026</a:t>
            </a:fld>
            <a:endParaRPr lang="en-US"/>
          </a:p>
        </p:txBody>
      </p:sp>
      <p:sp>
        <p:nvSpPr>
          <p:cNvPr id="5" name="Footer Placeholder 4">
            <a:extLst>
              <a:ext uri="{FF2B5EF4-FFF2-40B4-BE49-F238E27FC236}">
                <a16:creationId xmlns:a16="http://schemas.microsoft.com/office/drawing/2014/main" id="{B29E689D-7EBF-4B1E-990A-4805043FDC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850881-5CFE-4BBB-B548-ACED7ABAF2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443C43-3AD9-491E-8550-658B1EE23AE0}" type="slidenum">
              <a:rPr lang="en-US" smtClean="0"/>
              <a:t>‹#›</a:t>
            </a:fld>
            <a:endParaRPr lang="en-US"/>
          </a:p>
        </p:txBody>
      </p:sp>
    </p:spTree>
    <p:extLst>
      <p:ext uri="{BB962C8B-B14F-4D97-AF65-F5344CB8AC3E}">
        <p14:creationId xmlns:p14="http://schemas.microsoft.com/office/powerpoint/2010/main" val="4279316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mailto:Gordon@uhcl.ed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gif"/></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emf"/><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29.jpeg"/><Relationship Id="rId3" Type="http://schemas.openxmlformats.org/officeDocument/2006/relationships/image" Target="../media/image2.jpeg"/><Relationship Id="rId7" Type="http://schemas.openxmlformats.org/officeDocument/2006/relationships/hyperlink" Target="https://www.uhcl.edu/environmental-institute/research/current-projects/terrapin-life-history" TargetMode="External"/><Relationship Id="rId12"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emf"/><Relationship Id="rId11" Type="http://schemas.openxmlformats.org/officeDocument/2006/relationships/image" Target="../media/image15.gif"/><Relationship Id="rId5" Type="http://schemas.openxmlformats.org/officeDocument/2006/relationships/image" Target="../media/image25.emf"/><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29.jpeg"/><Relationship Id="rId3" Type="http://schemas.openxmlformats.org/officeDocument/2006/relationships/image" Target="../media/image2.jpeg"/><Relationship Id="rId7" Type="http://schemas.openxmlformats.org/officeDocument/2006/relationships/hyperlink" Target="https://www.uhcl.edu/environmental-institute/research/current-projects/terrapin-life-history" TargetMode="External"/><Relationship Id="rId12"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emf"/><Relationship Id="rId11" Type="http://schemas.openxmlformats.org/officeDocument/2006/relationships/image" Target="../media/image15.gif"/><Relationship Id="rId5" Type="http://schemas.openxmlformats.org/officeDocument/2006/relationships/image" Target="../media/image25.emf"/><Relationship Id="rId10" Type="http://schemas.openxmlformats.org/officeDocument/2006/relationships/image" Target="../media/image14.png"/><Relationship Id="rId4" Type="http://schemas.openxmlformats.org/officeDocument/2006/relationships/image" Target="../media/image18.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e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18.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35.pn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8.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2.gif"/><Relationship Id="rId11" Type="http://schemas.openxmlformats.org/officeDocument/2006/relationships/image" Target="../media/image47.png"/><Relationship Id="rId5" Type="http://schemas.openxmlformats.org/officeDocument/2006/relationships/image" Target="../media/image15.gif"/><Relationship Id="rId10" Type="http://schemas.openxmlformats.org/officeDocument/2006/relationships/image" Target="../media/image46.png"/><Relationship Id="rId4" Type="http://schemas.openxmlformats.org/officeDocument/2006/relationships/image" Target="../media/image41.jpeg"/><Relationship Id="rId9"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s://www.uhcl.edu/environmental-institute/outreach/adopt-terrapin" TargetMode="External"/><Relationship Id="rId5" Type="http://schemas.openxmlformats.org/officeDocument/2006/relationships/image" Target="../media/image60.png"/><Relationship Id="rId4" Type="http://schemas.openxmlformats.org/officeDocument/2006/relationships/image" Target="../media/image59.jpeg"/></Relationships>
</file>

<file path=ppt/slides/_rels/slide24.xml.rels><?xml version="1.0" encoding="UTF-8" standalone="yes"?>
<Relationships xmlns="http://schemas.openxmlformats.org/package/2006/relationships"><Relationship Id="rId3" Type="http://schemas.openxmlformats.org/officeDocument/2006/relationships/hyperlink" Target="mailto:Gordon@uhcl.edu" TargetMode="External"/><Relationship Id="rId2" Type="http://schemas.openxmlformats.org/officeDocument/2006/relationships/image" Target="../media/image61.JP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8" Type="http://schemas.openxmlformats.org/officeDocument/2006/relationships/hyperlink" Target="https://www.uhcl.edu/environmental-institute/research/completed-projects/distribution-demographics-diamondback-terrapin" TargetMode="External"/><Relationship Id="rId3" Type="http://schemas.openxmlformats.org/officeDocument/2006/relationships/image" Target="../media/image62.jpeg"/><Relationship Id="rId7"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27.jpeg"/><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8" Type="http://schemas.openxmlformats.org/officeDocument/2006/relationships/hyperlink" Target="https://www.uhcl.edu/environmental-institute/research/completed-projects/distribution-demographics-diamondback-terrapin" TargetMode="External"/><Relationship Id="rId3" Type="http://schemas.openxmlformats.org/officeDocument/2006/relationships/image" Target="../media/image62.jpeg"/><Relationship Id="rId7"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3.jpeg"/></Relationships>
</file>

<file path=ppt/slides/_rels/slide2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2.jpeg"/><Relationship Id="rId7"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10" Type="http://schemas.openxmlformats.org/officeDocument/2006/relationships/hyperlink" Target="https://www.uhcl.edu/environmental-institute/research/completed-projects/terrapin-population-status" TargetMode="External"/><Relationship Id="rId4" Type="http://schemas.openxmlformats.org/officeDocument/2006/relationships/image" Target="../media/image63.jpeg"/><Relationship Id="rId9" Type="http://schemas.openxmlformats.org/officeDocument/2006/relationships/hyperlink" Target="https://www.uhcl.edu/environmental-institute/research/completed-projects/distribution-demographics-diamondback-terrapin" TargetMode="External"/></Relationships>
</file>

<file path=ppt/slides/_rels/slide2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2.jpeg"/><Relationship Id="rId7"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gif"/><Relationship Id="rId11" Type="http://schemas.openxmlformats.org/officeDocument/2006/relationships/hyperlink" Target="https://www.uhcl.edu/environmental-institute/research/completed-projects/bycatch" TargetMode="External"/><Relationship Id="rId5" Type="http://schemas.openxmlformats.org/officeDocument/2006/relationships/image" Target="../media/image14.png"/><Relationship Id="rId10" Type="http://schemas.openxmlformats.org/officeDocument/2006/relationships/hyperlink" Target="https://www.uhcl.edu/environmental-institute/research/completed-projects/distribution-demographics-diamondback-terrapin" TargetMode="External"/><Relationship Id="rId4" Type="http://schemas.openxmlformats.org/officeDocument/2006/relationships/image" Target="../media/image63.jpeg"/><Relationship Id="rId9" Type="http://schemas.openxmlformats.org/officeDocument/2006/relationships/image" Target="../media/image74.png"/></Relationships>
</file>

<file path=ppt/slides/_rels/slide29.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63.jpeg"/><Relationship Id="rId7" Type="http://schemas.openxmlformats.org/officeDocument/2006/relationships/hyperlink" Target="https://www.uhcl.edu/environmental-institute/research/publications/documents/george-2014-ms-thesis.pdf" TargetMode="External"/><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hyperlink" Target="https://www.uhcl.edu/environmental-institute/research/completed-projects/distribution-demographics-diamondback-terrapin" TargetMode="External"/><Relationship Id="rId5" Type="http://schemas.openxmlformats.org/officeDocument/2006/relationships/image" Target="../media/image76.jpeg"/><Relationship Id="rId4" Type="http://schemas.openxmlformats.org/officeDocument/2006/relationships/image" Target="../media/image75.jpeg"/></Relationships>
</file>

<file path=ppt/slides/_rels/slide3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63.jpeg"/><Relationship Id="rId7" Type="http://schemas.openxmlformats.org/officeDocument/2006/relationships/hyperlink" Target="https://www.uhcl.edu/environmental-institute/research/current-projects/terrapin-life-history" TargetMode="External"/><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hyperlink" Target="https://www.uhcl.edu/environmental-institute/research/completed-projects/distribution-demographics-diamondback-terrapin" TargetMode="External"/><Relationship Id="rId5" Type="http://schemas.openxmlformats.org/officeDocument/2006/relationships/image" Target="../media/image78.jpeg"/><Relationship Id="rId4" Type="http://schemas.openxmlformats.org/officeDocument/2006/relationships/image" Target="../media/image15.gif"/><Relationship Id="rId9" Type="http://schemas.openxmlformats.org/officeDocument/2006/relationships/image" Target="../media/image80.png"/></Relationships>
</file>

<file path=ppt/slides/_rels/slide3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63.jpeg"/><Relationship Id="rId7" Type="http://schemas.openxmlformats.org/officeDocument/2006/relationships/image" Target="../media/image83.png"/><Relationship Id="rId12" Type="http://schemas.openxmlformats.org/officeDocument/2006/relationships/image" Target="../media/image88.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hyperlink" Target="https://www.uhcl.edu/environmental-institute/research/publications/" TargetMode="External"/><Relationship Id="rId11" Type="http://schemas.openxmlformats.org/officeDocument/2006/relationships/image" Target="../media/image87.png"/><Relationship Id="rId5" Type="http://schemas.openxmlformats.org/officeDocument/2006/relationships/image" Target="../media/image82.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alphaModFix amt="7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CA652-B448-4601-B6E4-9D066FDE7083}"/>
              </a:ext>
            </a:extLst>
          </p:cNvPr>
          <p:cNvSpPr>
            <a:spLocks noGrp="1"/>
          </p:cNvSpPr>
          <p:nvPr>
            <p:ph type="ctrTitle"/>
          </p:nvPr>
        </p:nvSpPr>
        <p:spPr>
          <a:xfrm>
            <a:off x="1524000" y="445031"/>
            <a:ext cx="9144000" cy="2387600"/>
          </a:xfrm>
        </p:spPr>
        <p:txBody>
          <a:bodyPr>
            <a:normAutofit fontScale="90000"/>
          </a:bodyPr>
          <a:lstStyle/>
          <a:p>
            <a:r>
              <a:rPr lang="en-US" dirty="0"/>
              <a:t>Coastal Diamonds: A History of Diamondback Terrapin in Texas</a:t>
            </a:r>
          </a:p>
        </p:txBody>
      </p:sp>
      <p:sp>
        <p:nvSpPr>
          <p:cNvPr id="3" name="Subtitle 2">
            <a:extLst>
              <a:ext uri="{FF2B5EF4-FFF2-40B4-BE49-F238E27FC236}">
                <a16:creationId xmlns:a16="http://schemas.microsoft.com/office/drawing/2014/main" id="{D538A09E-B4D4-4559-976C-348FFB50DE71}"/>
              </a:ext>
            </a:extLst>
          </p:cNvPr>
          <p:cNvSpPr>
            <a:spLocks noGrp="1"/>
          </p:cNvSpPr>
          <p:nvPr>
            <p:ph type="subTitle" idx="1"/>
          </p:nvPr>
        </p:nvSpPr>
        <p:spPr>
          <a:xfrm>
            <a:off x="1524001" y="3157872"/>
            <a:ext cx="9143999" cy="2387600"/>
          </a:xfrm>
        </p:spPr>
        <p:txBody>
          <a:bodyPr numCol="1">
            <a:noAutofit/>
          </a:bodyPr>
          <a:lstStyle/>
          <a:p>
            <a:pPr>
              <a:lnSpc>
                <a:spcPct val="100000"/>
              </a:lnSpc>
            </a:pPr>
            <a:r>
              <a:rPr lang="en-US" b="1" dirty="0">
                <a:solidFill>
                  <a:schemeClr val="bg1">
                    <a:lumMod val="95000"/>
                  </a:schemeClr>
                </a:solidFill>
              </a:rPr>
              <a:t>Mandi Gordon</a:t>
            </a:r>
          </a:p>
          <a:p>
            <a:pPr>
              <a:lnSpc>
                <a:spcPct val="100000"/>
              </a:lnSpc>
              <a:spcBef>
                <a:spcPts val="0"/>
              </a:spcBef>
            </a:pPr>
            <a:r>
              <a:rPr lang="en-US" sz="1800" dirty="0">
                <a:solidFill>
                  <a:schemeClr val="bg1">
                    <a:lumMod val="95000"/>
                  </a:schemeClr>
                </a:solidFill>
              </a:rPr>
              <a:t>Associate Director, Research Programs</a:t>
            </a:r>
          </a:p>
          <a:p>
            <a:pPr>
              <a:lnSpc>
                <a:spcPct val="100000"/>
              </a:lnSpc>
              <a:spcBef>
                <a:spcPts val="0"/>
              </a:spcBef>
            </a:pPr>
            <a:r>
              <a:rPr lang="en-US" sz="1800" dirty="0">
                <a:solidFill>
                  <a:schemeClr val="bg1">
                    <a:lumMod val="95000"/>
                  </a:schemeClr>
                </a:solidFill>
              </a:rPr>
              <a:t>Environmental Institute of Houston</a:t>
            </a:r>
          </a:p>
          <a:p>
            <a:pPr>
              <a:lnSpc>
                <a:spcPct val="100000"/>
              </a:lnSpc>
              <a:spcBef>
                <a:spcPts val="0"/>
              </a:spcBef>
            </a:pPr>
            <a:r>
              <a:rPr lang="en-US" sz="1800" dirty="0">
                <a:solidFill>
                  <a:schemeClr val="bg1">
                    <a:lumMod val="95000"/>
                  </a:schemeClr>
                </a:solidFill>
              </a:rPr>
              <a:t>University of Houston – Clear Lake</a:t>
            </a:r>
          </a:p>
          <a:p>
            <a:pPr>
              <a:lnSpc>
                <a:spcPct val="100000"/>
              </a:lnSpc>
              <a:spcBef>
                <a:spcPts val="0"/>
              </a:spcBef>
            </a:pPr>
            <a:r>
              <a:rPr lang="en-US" sz="1800" dirty="0">
                <a:solidFill>
                  <a:schemeClr val="bg1">
                    <a:lumMod val="95000"/>
                  </a:schemeClr>
                </a:solidFill>
              </a:rPr>
              <a:t>2700 Bay Area Blvd. </a:t>
            </a:r>
          </a:p>
          <a:p>
            <a:pPr>
              <a:lnSpc>
                <a:spcPct val="100000"/>
              </a:lnSpc>
              <a:spcBef>
                <a:spcPts val="0"/>
              </a:spcBef>
            </a:pPr>
            <a:r>
              <a:rPr lang="en-US" sz="1800" dirty="0">
                <a:solidFill>
                  <a:schemeClr val="bg1">
                    <a:lumMod val="95000"/>
                  </a:schemeClr>
                </a:solidFill>
              </a:rPr>
              <a:t>Box 540</a:t>
            </a:r>
          </a:p>
          <a:p>
            <a:pPr>
              <a:lnSpc>
                <a:spcPct val="100000"/>
              </a:lnSpc>
              <a:spcBef>
                <a:spcPts val="0"/>
              </a:spcBef>
            </a:pPr>
            <a:r>
              <a:rPr lang="en-US" sz="1800" dirty="0">
                <a:solidFill>
                  <a:schemeClr val="bg1">
                    <a:lumMod val="95000"/>
                  </a:schemeClr>
                </a:solidFill>
              </a:rPr>
              <a:t>Houston, TX, 77058</a:t>
            </a:r>
          </a:p>
          <a:p>
            <a:pPr>
              <a:lnSpc>
                <a:spcPct val="100000"/>
              </a:lnSpc>
              <a:spcBef>
                <a:spcPts val="0"/>
              </a:spcBef>
            </a:pPr>
            <a:r>
              <a:rPr lang="en-US" sz="1800" dirty="0">
                <a:solidFill>
                  <a:schemeClr val="bg1">
                    <a:lumMod val="95000"/>
                  </a:schemeClr>
                </a:solidFill>
                <a:hlinkClick r:id="rId4">
                  <a:extLst>
                    <a:ext uri="{A12FA001-AC4F-418D-AE19-62706E023703}">
                      <ahyp:hlinkClr xmlns:ahyp="http://schemas.microsoft.com/office/drawing/2018/hyperlinkcolor" val="tx"/>
                    </a:ext>
                  </a:extLst>
                </a:hlinkClick>
              </a:rPr>
              <a:t>gordon@uhcl.edu</a:t>
            </a:r>
            <a:r>
              <a:rPr lang="en-US" sz="1800" dirty="0">
                <a:solidFill>
                  <a:schemeClr val="bg1">
                    <a:lumMod val="95000"/>
                  </a:schemeClr>
                </a:solidFill>
              </a:rPr>
              <a:t>; 281-283-3794</a:t>
            </a:r>
          </a:p>
          <a:p>
            <a:pPr>
              <a:lnSpc>
                <a:spcPct val="100000"/>
              </a:lnSpc>
            </a:pPr>
            <a:endParaRPr lang="en-US" sz="1800" dirty="0">
              <a:solidFill>
                <a:schemeClr val="bg1">
                  <a:lumMod val="95000"/>
                </a:schemeClr>
              </a:solidFill>
            </a:endParaRPr>
          </a:p>
        </p:txBody>
      </p:sp>
      <p:sp>
        <p:nvSpPr>
          <p:cNvPr id="4" name="TextBox 3">
            <a:extLst>
              <a:ext uri="{FF2B5EF4-FFF2-40B4-BE49-F238E27FC236}">
                <a16:creationId xmlns:a16="http://schemas.microsoft.com/office/drawing/2014/main" id="{79F9564C-6005-4AF1-8BA1-CA1286E4E256}"/>
              </a:ext>
            </a:extLst>
          </p:cNvPr>
          <p:cNvSpPr txBox="1"/>
          <p:nvPr/>
        </p:nvSpPr>
        <p:spPr>
          <a:xfrm>
            <a:off x="5857461" y="6550223"/>
            <a:ext cx="6334539" cy="307777"/>
          </a:xfrm>
          <a:prstGeom prst="rect">
            <a:avLst/>
          </a:prstGeom>
          <a:noFill/>
        </p:spPr>
        <p:txBody>
          <a:bodyPr wrap="square" rtlCol="0">
            <a:spAutoFit/>
          </a:bodyPr>
          <a:lstStyle/>
          <a:p>
            <a:pPr algn="r"/>
            <a:r>
              <a:rPr lang="en-US" sz="1400" dirty="0">
                <a:solidFill>
                  <a:schemeClr val="bg1">
                    <a:lumMod val="85000"/>
                  </a:schemeClr>
                </a:solidFill>
              </a:rPr>
              <a:t>Galveston Bay Council Quarterly Meeting; Galveston, Texas; April 15, 2026</a:t>
            </a:r>
          </a:p>
        </p:txBody>
      </p:sp>
      <p:pic>
        <p:nvPicPr>
          <p:cNvPr id="6" name="Picture 5">
            <a:extLst>
              <a:ext uri="{FF2B5EF4-FFF2-40B4-BE49-F238E27FC236}">
                <a16:creationId xmlns:a16="http://schemas.microsoft.com/office/drawing/2014/main" id="{8F669B6E-32E4-47C9-BA06-5F198275A6B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30045" y="5725711"/>
            <a:ext cx="1554480" cy="939263"/>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DDC93864-C4FC-0267-2867-61298A9C0EBF}"/>
              </a:ext>
            </a:extLst>
          </p:cNvPr>
          <p:cNvGrpSpPr>
            <a:grpSpLocks noChangeAspect="1"/>
          </p:cNvGrpSpPr>
          <p:nvPr/>
        </p:nvGrpSpPr>
        <p:grpSpPr>
          <a:xfrm>
            <a:off x="152400" y="5705727"/>
            <a:ext cx="1371600" cy="998384"/>
            <a:chOff x="10437541" y="5330284"/>
            <a:chExt cx="1597160" cy="1162568"/>
          </a:xfrm>
        </p:grpSpPr>
        <p:sp>
          <p:nvSpPr>
            <p:cNvPr id="8" name="Rectangle 7">
              <a:extLst>
                <a:ext uri="{FF2B5EF4-FFF2-40B4-BE49-F238E27FC236}">
                  <a16:creationId xmlns:a16="http://schemas.microsoft.com/office/drawing/2014/main" id="{A66248D9-F734-1569-6B88-73D7CE199D62}"/>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058CF21-26C3-EF05-E25F-4665DE632B63}"/>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Tree>
    <p:extLst>
      <p:ext uri="{BB962C8B-B14F-4D97-AF65-F5344CB8AC3E}">
        <p14:creationId xmlns:p14="http://schemas.microsoft.com/office/powerpoint/2010/main" val="562058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a:extLst>
              <a:ext uri="{FF2B5EF4-FFF2-40B4-BE49-F238E27FC236}">
                <a16:creationId xmlns:a16="http://schemas.microsoft.com/office/drawing/2014/main" id="{0D7C1F47-9087-4CA5-9490-A68320B8CE80}"/>
              </a:ext>
            </a:extLst>
          </p:cNvPr>
          <p:cNvSpPr txBox="1">
            <a:spLocks/>
          </p:cNvSpPr>
          <p:nvPr/>
        </p:nvSpPr>
        <p:spPr>
          <a:xfrm>
            <a:off x="88809" y="856499"/>
            <a:ext cx="5626994" cy="1371600"/>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Field Personnel: </a:t>
            </a:r>
            <a:r>
              <a:rPr lang="en-US" dirty="0"/>
              <a:t>countless graduate students, staff members, volunteers, project partners, and stakeholders</a:t>
            </a:r>
          </a:p>
        </p:txBody>
      </p:sp>
      <p:sp>
        <p:nvSpPr>
          <p:cNvPr id="39" name="Content Placeholder 2">
            <a:extLst>
              <a:ext uri="{FF2B5EF4-FFF2-40B4-BE49-F238E27FC236}">
                <a16:creationId xmlns:a16="http://schemas.microsoft.com/office/drawing/2014/main" id="{7AD0BB5C-6DFA-4C0A-A3D2-5404EEA94B39}"/>
              </a:ext>
            </a:extLst>
          </p:cNvPr>
          <p:cNvSpPr txBox="1">
            <a:spLocks/>
          </p:cNvSpPr>
          <p:nvPr/>
        </p:nvSpPr>
        <p:spPr>
          <a:xfrm>
            <a:off x="88809" y="2174172"/>
            <a:ext cx="5626994" cy="1699741"/>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Funding Sources: </a:t>
            </a:r>
            <a:r>
              <a:rPr lang="en-US" dirty="0"/>
              <a:t>Houston Zoo, U.S. Fish and Wildlife Service, Texas Parks and Wildlife, Texas </a:t>
            </a:r>
            <a:r>
              <a:rPr lang="en-US" dirty="0" err="1"/>
              <a:t>SeaGrant</a:t>
            </a:r>
            <a:r>
              <a:rPr lang="en-US" dirty="0"/>
              <a:t>, Texas Herpetological Society</a:t>
            </a:r>
          </a:p>
          <a:p>
            <a:pPr marL="0" indent="0">
              <a:buNone/>
            </a:pPr>
            <a:endParaRPr lang="en-US" dirty="0"/>
          </a:p>
        </p:txBody>
      </p:sp>
      <p:sp>
        <p:nvSpPr>
          <p:cNvPr id="40" name="Content Placeholder 2">
            <a:extLst>
              <a:ext uri="{FF2B5EF4-FFF2-40B4-BE49-F238E27FC236}">
                <a16:creationId xmlns:a16="http://schemas.microsoft.com/office/drawing/2014/main" id="{736AA3B9-FB62-4886-99CF-DFA5AB87F9FD}"/>
              </a:ext>
            </a:extLst>
          </p:cNvPr>
          <p:cNvSpPr txBox="1">
            <a:spLocks/>
          </p:cNvSpPr>
          <p:nvPr/>
        </p:nvSpPr>
        <p:spPr>
          <a:xfrm>
            <a:off x="88809" y="4817190"/>
            <a:ext cx="5626994" cy="1984663"/>
          </a:xfrm>
          <a:prstGeom prst="rect">
            <a:avLst/>
          </a:prstGeom>
          <a:noFill/>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Permitting &amp; Site Access: </a:t>
            </a:r>
            <a:endParaRPr lang="en-US" dirty="0"/>
          </a:p>
          <a:p>
            <a:pPr marL="461963" lvl="1"/>
            <a:r>
              <a:rPr lang="en-US" dirty="0"/>
              <a:t>TPWD permits SPR-0504-383 and SPR-0321-026</a:t>
            </a:r>
          </a:p>
          <a:p>
            <a:pPr marL="461963" lvl="1"/>
            <a:r>
              <a:rPr lang="en-US" dirty="0"/>
              <a:t>Multiple IACUC protocols</a:t>
            </a:r>
          </a:p>
          <a:p>
            <a:pPr marL="461963" lvl="1"/>
            <a:r>
              <a:rPr lang="en-US" dirty="0"/>
              <a:t>NWR Special Use permits</a:t>
            </a:r>
          </a:p>
          <a:p>
            <a:pPr marL="461963" lvl="1"/>
            <a:r>
              <a:rPr lang="en-US" dirty="0"/>
              <a:t>The Nature Conservancy, Galveston Bay Foundation and other private landowners</a:t>
            </a:r>
          </a:p>
        </p:txBody>
      </p:sp>
      <p:grpSp>
        <p:nvGrpSpPr>
          <p:cNvPr id="18" name="Group 17">
            <a:extLst>
              <a:ext uri="{FF2B5EF4-FFF2-40B4-BE49-F238E27FC236}">
                <a16:creationId xmlns:a16="http://schemas.microsoft.com/office/drawing/2014/main" id="{061AE1A3-C7EA-5DBA-F853-74BB425873FB}"/>
              </a:ext>
            </a:extLst>
          </p:cNvPr>
          <p:cNvGrpSpPr/>
          <p:nvPr/>
        </p:nvGrpSpPr>
        <p:grpSpPr>
          <a:xfrm>
            <a:off x="5715803" y="856499"/>
            <a:ext cx="6370599" cy="5718027"/>
            <a:chOff x="5715803" y="856499"/>
            <a:chExt cx="6370599" cy="5718027"/>
          </a:xfrm>
        </p:grpSpPr>
        <p:pic>
          <p:nvPicPr>
            <p:cNvPr id="17" name="Picture 16" descr="A person sitting in a swamp&#10;&#10;AI-generated content may be incorrect.">
              <a:extLst>
                <a:ext uri="{FF2B5EF4-FFF2-40B4-BE49-F238E27FC236}">
                  <a16:creationId xmlns:a16="http://schemas.microsoft.com/office/drawing/2014/main" id="{D3E40799-3EDC-FA44-EC9C-3C3AB2636E2D}"/>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9916680" y="859590"/>
              <a:ext cx="2157739" cy="1805829"/>
            </a:xfrm>
            <a:prstGeom prst="rect">
              <a:avLst/>
            </a:prstGeom>
          </p:spPr>
        </p:pic>
        <p:pic>
          <p:nvPicPr>
            <p:cNvPr id="44" name="Picture 43">
              <a:extLst>
                <a:ext uri="{FF2B5EF4-FFF2-40B4-BE49-F238E27FC236}">
                  <a16:creationId xmlns:a16="http://schemas.microsoft.com/office/drawing/2014/main" id="{F0708679-E711-447E-B6D6-D674AD6C3DB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771508" y="856499"/>
              <a:ext cx="2162978" cy="2892020"/>
            </a:xfrm>
            <a:prstGeom prst="rect">
              <a:avLst/>
            </a:prstGeom>
          </p:spPr>
        </p:pic>
        <p:pic>
          <p:nvPicPr>
            <p:cNvPr id="50" name="Picture 49">
              <a:extLst>
                <a:ext uri="{FF2B5EF4-FFF2-40B4-BE49-F238E27FC236}">
                  <a16:creationId xmlns:a16="http://schemas.microsoft.com/office/drawing/2014/main" id="{FEE1BE1A-E33B-452D-B010-862AFC64D796}"/>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923424" y="4355203"/>
              <a:ext cx="2162978" cy="2219323"/>
            </a:xfrm>
            <a:prstGeom prst="rect">
              <a:avLst/>
            </a:prstGeom>
          </p:spPr>
        </p:pic>
        <p:pic>
          <p:nvPicPr>
            <p:cNvPr id="3" name="Picture 2">
              <a:extLst>
                <a:ext uri="{FF2B5EF4-FFF2-40B4-BE49-F238E27FC236}">
                  <a16:creationId xmlns:a16="http://schemas.microsoft.com/office/drawing/2014/main" id="{3750E057-0915-4938-A34E-A3A979AE3FB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720636" y="856500"/>
              <a:ext cx="2059981" cy="1799087"/>
            </a:xfrm>
            <a:prstGeom prst="rect">
              <a:avLst/>
            </a:prstGeom>
          </p:spPr>
        </p:pic>
        <p:pic>
          <p:nvPicPr>
            <p:cNvPr id="48" name="Picture 47">
              <a:extLst>
                <a:ext uri="{FF2B5EF4-FFF2-40B4-BE49-F238E27FC236}">
                  <a16:creationId xmlns:a16="http://schemas.microsoft.com/office/drawing/2014/main" id="{E25B8A29-942B-45C3-A634-C2E3836674E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777234" y="3612160"/>
              <a:ext cx="2162978" cy="2962366"/>
            </a:xfrm>
            <a:prstGeom prst="rect">
              <a:avLst/>
            </a:prstGeom>
          </p:spPr>
        </p:pic>
        <p:pic>
          <p:nvPicPr>
            <p:cNvPr id="46" name="Picture 45">
              <a:extLst>
                <a:ext uri="{FF2B5EF4-FFF2-40B4-BE49-F238E27FC236}">
                  <a16:creationId xmlns:a16="http://schemas.microsoft.com/office/drawing/2014/main" id="{7A41DC00-C4F9-4960-BE95-9AD5C256AF2F}"/>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5715803" y="2463965"/>
              <a:ext cx="2059979" cy="2020661"/>
            </a:xfrm>
            <a:prstGeom prst="rect">
              <a:avLst/>
            </a:prstGeom>
          </p:spPr>
        </p:pic>
        <p:pic>
          <p:nvPicPr>
            <p:cNvPr id="42" name="Picture 41">
              <a:extLst>
                <a:ext uri="{FF2B5EF4-FFF2-40B4-BE49-F238E27FC236}">
                  <a16:creationId xmlns:a16="http://schemas.microsoft.com/office/drawing/2014/main" id="{DDDB744B-0DA7-455B-BA59-E69090F79FB9}"/>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5715803" y="4338981"/>
              <a:ext cx="2059979" cy="2235545"/>
            </a:xfrm>
            <a:prstGeom prst="rect">
              <a:avLst/>
            </a:prstGeom>
          </p:spPr>
        </p:pic>
        <p:pic>
          <p:nvPicPr>
            <p:cNvPr id="52" name="Picture 51">
              <a:extLst>
                <a:ext uri="{FF2B5EF4-FFF2-40B4-BE49-F238E27FC236}">
                  <a16:creationId xmlns:a16="http://schemas.microsoft.com/office/drawing/2014/main" id="{68779948-D846-4DE4-A882-AB5DACD02363}"/>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9920550" y="2349656"/>
              <a:ext cx="2162978" cy="2028914"/>
            </a:xfrm>
            <a:prstGeom prst="rect">
              <a:avLst/>
            </a:prstGeom>
          </p:spPr>
        </p:pic>
      </p:grpSp>
      <p:sp>
        <p:nvSpPr>
          <p:cNvPr id="2" name="Title 1">
            <a:extLst>
              <a:ext uri="{FF2B5EF4-FFF2-40B4-BE49-F238E27FC236}">
                <a16:creationId xmlns:a16="http://schemas.microsoft.com/office/drawing/2014/main" id="{93DE72D8-9209-F8AE-2651-4930B28E87AF}"/>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Acknowledgements</a:t>
            </a:r>
          </a:p>
        </p:txBody>
      </p:sp>
      <p:grpSp>
        <p:nvGrpSpPr>
          <p:cNvPr id="19" name="Group 18">
            <a:extLst>
              <a:ext uri="{FF2B5EF4-FFF2-40B4-BE49-F238E27FC236}">
                <a16:creationId xmlns:a16="http://schemas.microsoft.com/office/drawing/2014/main" id="{B5900475-B8BB-36C7-F698-A5F7D9E169F3}"/>
              </a:ext>
            </a:extLst>
          </p:cNvPr>
          <p:cNvGrpSpPr/>
          <p:nvPr/>
        </p:nvGrpSpPr>
        <p:grpSpPr>
          <a:xfrm>
            <a:off x="83974" y="3856044"/>
            <a:ext cx="5555891" cy="804413"/>
            <a:chOff x="83974" y="3856044"/>
            <a:chExt cx="5555891" cy="804413"/>
          </a:xfrm>
        </p:grpSpPr>
        <p:pic>
          <p:nvPicPr>
            <p:cNvPr id="4" name="Picture 2" descr="Image result for houston zoo logo">
              <a:extLst>
                <a:ext uri="{FF2B5EF4-FFF2-40B4-BE49-F238E27FC236}">
                  <a16:creationId xmlns:a16="http://schemas.microsoft.com/office/drawing/2014/main" id="{FD0C5280-1851-B21D-FC90-B32E25742EDE}"/>
                </a:ext>
              </a:extLst>
            </p:cNvPr>
            <p:cNvPicPr>
              <a:picLocks noChangeAspect="1" noChangeArrowheads="1"/>
            </p:cNvPicPr>
            <p:nvPr/>
          </p:nvPicPr>
          <p:blipFill>
            <a:blip r:embed="rId11" cstate="hqprint">
              <a:extLst>
                <a:ext uri="{28A0092B-C50C-407E-A947-70E740481C1C}">
                  <a14:useLocalDpi xmlns:a14="http://schemas.microsoft.com/office/drawing/2010/main"/>
                </a:ext>
              </a:extLst>
            </a:blip>
            <a:srcRect/>
            <a:stretch>
              <a:fillRect/>
            </a:stretch>
          </p:blipFill>
          <p:spPr bwMode="auto">
            <a:xfrm>
              <a:off x="3869489" y="3856044"/>
              <a:ext cx="511552" cy="7865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result for texas sea grant logo">
              <a:extLst>
                <a:ext uri="{FF2B5EF4-FFF2-40B4-BE49-F238E27FC236}">
                  <a16:creationId xmlns:a16="http://schemas.microsoft.com/office/drawing/2014/main" id="{A04B8C01-78ED-A826-0181-E00F686E5748}"/>
                </a:ext>
              </a:extLst>
            </p:cNvPr>
            <p:cNvPicPr>
              <a:picLocks noChangeAspect="1" noChangeArrowheads="1"/>
            </p:cNvPicPr>
            <p:nvPr/>
          </p:nvPicPr>
          <p:blipFill rotWithShape="1">
            <a:blip r:embed="rId12" cstate="hqprint">
              <a:extLst>
                <a:ext uri="{28A0092B-C50C-407E-A947-70E740481C1C}">
                  <a14:useLocalDpi xmlns:a14="http://schemas.microsoft.com/office/drawing/2010/main"/>
                </a:ext>
              </a:extLst>
            </a:blip>
            <a:srcRect/>
            <a:stretch/>
          </p:blipFill>
          <p:spPr bwMode="auto">
            <a:xfrm>
              <a:off x="1901962" y="3856045"/>
              <a:ext cx="1145241" cy="78654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usfws logo">
              <a:extLst>
                <a:ext uri="{FF2B5EF4-FFF2-40B4-BE49-F238E27FC236}">
                  <a16:creationId xmlns:a16="http://schemas.microsoft.com/office/drawing/2014/main" id="{AFFCC921-FB65-8829-BAA5-E4CC2AFA5A7E}"/>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3129019" y="3856045"/>
              <a:ext cx="658654" cy="7865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2" descr="Image result for texas parks and wildlife logo">
              <a:extLst>
                <a:ext uri="{FF2B5EF4-FFF2-40B4-BE49-F238E27FC236}">
                  <a16:creationId xmlns:a16="http://schemas.microsoft.com/office/drawing/2014/main" id="{49CB9242-55C5-9F2E-E1A1-00AE2D194F21}"/>
                </a:ext>
              </a:extLst>
            </p:cNvPr>
            <p:cNvPicPr>
              <a:picLocks noChangeAspect="1" noChangeArrowheads="1"/>
            </p:cNvPicPr>
            <p:nvPr/>
          </p:nvPicPr>
          <p:blipFill>
            <a:blip r:embed="rId14" cstate="hqprint">
              <a:extLst>
                <a:ext uri="{28A0092B-C50C-407E-A947-70E740481C1C}">
                  <a14:useLocalDpi xmlns:a14="http://schemas.microsoft.com/office/drawing/2010/main"/>
                </a:ext>
              </a:extLst>
            </a:blip>
            <a:srcRect/>
            <a:stretch>
              <a:fillRect/>
            </a:stretch>
          </p:blipFill>
          <p:spPr bwMode="auto">
            <a:xfrm>
              <a:off x="83974" y="3873914"/>
              <a:ext cx="786543" cy="7865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exas Herpetological Society - Home | Facebook">
              <a:extLst>
                <a:ext uri="{FF2B5EF4-FFF2-40B4-BE49-F238E27FC236}">
                  <a16:creationId xmlns:a16="http://schemas.microsoft.com/office/drawing/2014/main" id="{E332AACC-1D29-56A0-F89D-331166F3B95B}"/>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952538" y="3873913"/>
              <a:ext cx="867403" cy="7865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7584D1-E799-6545-D658-4FFFA44032EA}"/>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4461728" y="3987279"/>
              <a:ext cx="1178137" cy="552546"/>
            </a:xfrm>
            <a:prstGeom prst="rect">
              <a:avLst/>
            </a:prstGeom>
          </p:spPr>
        </p:pic>
      </p:grpSp>
    </p:spTree>
    <p:extLst>
      <p:ext uri="{BB962C8B-B14F-4D97-AF65-F5344CB8AC3E}">
        <p14:creationId xmlns:p14="http://schemas.microsoft.com/office/powerpoint/2010/main" val="6380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3DF7242-D22A-DCFB-EFA6-2974A30AD64E}"/>
              </a:ext>
            </a:extLst>
          </p:cNvPr>
          <p:cNvGrpSpPr/>
          <p:nvPr/>
        </p:nvGrpSpPr>
        <p:grpSpPr>
          <a:xfrm>
            <a:off x="9967351" y="6082236"/>
            <a:ext cx="2156409" cy="695190"/>
            <a:chOff x="9967351" y="6082236"/>
            <a:chExt cx="2156409" cy="695190"/>
          </a:xfrm>
        </p:grpSpPr>
        <p:pic>
          <p:nvPicPr>
            <p:cNvPr id="8" name="Picture 7">
              <a:extLst>
                <a:ext uri="{FF2B5EF4-FFF2-40B4-BE49-F238E27FC236}">
                  <a16:creationId xmlns:a16="http://schemas.microsoft.com/office/drawing/2014/main" id="{082A8B62-BD00-0DE5-7AC2-73A25856507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0" name="Group 9">
              <a:extLst>
                <a:ext uri="{FF2B5EF4-FFF2-40B4-BE49-F238E27FC236}">
                  <a16:creationId xmlns:a16="http://schemas.microsoft.com/office/drawing/2014/main" id="{0FEDC8E6-47C3-B9DF-D902-368782EFBA97}"/>
                </a:ext>
              </a:extLst>
            </p:cNvPr>
            <p:cNvGrpSpPr>
              <a:grpSpLocks noChangeAspect="1"/>
            </p:cNvGrpSpPr>
            <p:nvPr/>
          </p:nvGrpSpPr>
          <p:grpSpPr>
            <a:xfrm>
              <a:off x="11181594" y="6082236"/>
              <a:ext cx="942166" cy="685800"/>
              <a:chOff x="10437541" y="5330284"/>
              <a:chExt cx="1597160" cy="1162568"/>
            </a:xfrm>
          </p:grpSpPr>
          <p:sp>
            <p:nvSpPr>
              <p:cNvPr id="11" name="Rectangle 10">
                <a:extLst>
                  <a:ext uri="{FF2B5EF4-FFF2-40B4-BE49-F238E27FC236}">
                    <a16:creationId xmlns:a16="http://schemas.microsoft.com/office/drawing/2014/main" id="{8CCBE705-C49A-916B-7025-AC346291C353}"/>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DC198F6-38E7-0243-20DA-4EF99CB05211}"/>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pSp>
        <p:nvGrpSpPr>
          <p:cNvPr id="9" name="Group 8">
            <a:extLst>
              <a:ext uri="{FF2B5EF4-FFF2-40B4-BE49-F238E27FC236}">
                <a16:creationId xmlns:a16="http://schemas.microsoft.com/office/drawing/2014/main" id="{E092D4DF-F57E-CBCE-FF61-0DCD40DD91FE}"/>
              </a:ext>
            </a:extLst>
          </p:cNvPr>
          <p:cNvGrpSpPr/>
          <p:nvPr/>
        </p:nvGrpSpPr>
        <p:grpSpPr>
          <a:xfrm>
            <a:off x="4351135" y="940814"/>
            <a:ext cx="7772625" cy="5715000"/>
            <a:chOff x="4351136" y="868907"/>
            <a:chExt cx="7772625" cy="5715000"/>
          </a:xfrm>
        </p:grpSpPr>
        <p:pic>
          <p:nvPicPr>
            <p:cNvPr id="4098" name="Picture 2" descr="https://images-na.ssl-images-amazon.com/images/I/51ycvw2gT4L._SX329_BO1,204,203,200_.jpg">
              <a:extLst>
                <a:ext uri="{FF2B5EF4-FFF2-40B4-BE49-F238E27FC236}">
                  <a16:creationId xmlns:a16="http://schemas.microsoft.com/office/drawing/2014/main" id="{827614B0-2904-4ED0-AC53-8172C560C7B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51136" y="868907"/>
              <a:ext cx="3790916" cy="5715000"/>
            </a:xfrm>
            <a:prstGeom prst="rect">
              <a:avLst/>
            </a:prstGeom>
            <a:ln w="1905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1030" name="Picture 6" descr="Amazon.com: Ecology and Conservation of the Diamond-backed Terrapin:  9781421426266: Roosenburg, Willem M., Kennedy, Victor S.: Books">
              <a:extLst>
                <a:ext uri="{FF2B5EF4-FFF2-40B4-BE49-F238E27FC236}">
                  <a16:creationId xmlns:a16="http://schemas.microsoft.com/office/drawing/2014/main" id="{ECCEF633-F754-5A01-6A11-4390620A16C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123261" y="868907"/>
              <a:ext cx="4000500" cy="5715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D895F4C8-487C-5B68-285B-80178760CC10}"/>
              </a:ext>
            </a:extLst>
          </p:cNvPr>
          <p:cNvGrpSpPr/>
          <p:nvPr/>
        </p:nvGrpSpPr>
        <p:grpSpPr>
          <a:xfrm>
            <a:off x="4430381" y="1171492"/>
            <a:ext cx="7614135" cy="5253644"/>
            <a:chOff x="4430381" y="1171492"/>
            <a:chExt cx="7614135" cy="5253644"/>
          </a:xfrm>
        </p:grpSpPr>
        <p:pic>
          <p:nvPicPr>
            <p:cNvPr id="1026" name="Picture 2" descr="Picture">
              <a:extLst>
                <a:ext uri="{FF2B5EF4-FFF2-40B4-BE49-F238E27FC236}">
                  <a16:creationId xmlns:a16="http://schemas.microsoft.com/office/drawing/2014/main" id="{802824C2-7DF3-DC98-3D34-37D4CE149DA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30381" y="1171492"/>
              <a:ext cx="7614135" cy="52536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6AC77C-94C0-1E6A-8854-D7790D1C1BFA}"/>
                </a:ext>
              </a:extLst>
            </p:cNvPr>
            <p:cNvSpPr txBox="1"/>
            <p:nvPr/>
          </p:nvSpPr>
          <p:spPr>
            <a:xfrm>
              <a:off x="4592782" y="1319645"/>
              <a:ext cx="1385231" cy="369332"/>
            </a:xfrm>
            <a:prstGeom prst="rect">
              <a:avLst/>
            </a:prstGeom>
            <a:noFill/>
          </p:spPr>
          <p:txBody>
            <a:bodyPr wrap="square" rtlCol="0">
              <a:spAutoFit/>
            </a:bodyPr>
            <a:lstStyle/>
            <a:p>
              <a:r>
                <a:rPr lang="en-US" dirty="0">
                  <a:solidFill>
                    <a:schemeClr val="bg1"/>
                  </a:solidFill>
                </a:rPr>
                <a:t>Glenos 2013</a:t>
              </a:r>
            </a:p>
          </p:txBody>
        </p:sp>
      </p:grpSp>
      <p:pic>
        <p:nvPicPr>
          <p:cNvPr id="20" name="Content Placeholder 19">
            <a:extLst>
              <a:ext uri="{FF2B5EF4-FFF2-40B4-BE49-F238E27FC236}">
                <a16:creationId xmlns:a16="http://schemas.microsoft.com/office/drawing/2014/main" id="{A4712E28-006E-42D6-A161-ED7E33B5AC37}"/>
              </a:ext>
            </a:extLst>
          </p:cNvPr>
          <p:cNvPicPr>
            <a:picLocks noGrp="1" noChangeAspect="1"/>
          </p:cNvPicPr>
          <p:nvPr>
            <p:ph idx="1"/>
          </p:nvPr>
        </p:nvPicPr>
        <p:blipFill rotWithShape="1">
          <a:blip r:embed="rId8" cstate="hqprint">
            <a:extLst>
              <a:ext uri="{28A0092B-C50C-407E-A947-70E740481C1C}">
                <a14:useLocalDpi xmlns:a14="http://schemas.microsoft.com/office/drawing/2010/main"/>
              </a:ext>
            </a:extLst>
          </a:blip>
          <a:srcRect/>
          <a:stretch/>
        </p:blipFill>
        <p:spPr>
          <a:xfrm>
            <a:off x="147484" y="868907"/>
            <a:ext cx="4145125" cy="5858815"/>
          </a:xfrm>
          <a:prstGeom prst="rect">
            <a:avLst/>
          </a:prstGeom>
          <a:ln w="19050" cap="sq">
            <a:noFill/>
            <a:prstDash val="solid"/>
            <a:miter lim="800000"/>
          </a:ln>
          <a:effectLst/>
        </p:spPr>
      </p:pic>
      <p:sp>
        <p:nvSpPr>
          <p:cNvPr id="2" name="Title 1">
            <a:extLst>
              <a:ext uri="{FF2B5EF4-FFF2-40B4-BE49-F238E27FC236}">
                <a16:creationId xmlns:a16="http://schemas.microsoft.com/office/drawing/2014/main" id="{CC916AED-436D-1130-0A85-FD17F7D90899}"/>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What is a Terrapin?</a:t>
            </a:r>
          </a:p>
        </p:txBody>
      </p:sp>
    </p:spTree>
    <p:extLst>
      <p:ext uri="{BB962C8B-B14F-4D97-AF65-F5344CB8AC3E}">
        <p14:creationId xmlns:p14="http://schemas.microsoft.com/office/powerpoint/2010/main" val="374958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18159-414B-8E6E-5B16-1C01CEDAFFC7}"/>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6FACB301-7079-92F6-9C81-AADE6E153CC9}"/>
              </a:ext>
            </a:extLst>
          </p:cNvPr>
          <p:cNvGrpSpPr/>
          <p:nvPr/>
        </p:nvGrpSpPr>
        <p:grpSpPr>
          <a:xfrm>
            <a:off x="9967351" y="6082236"/>
            <a:ext cx="2156409" cy="695190"/>
            <a:chOff x="9967351" y="6082236"/>
            <a:chExt cx="2156409" cy="695190"/>
          </a:xfrm>
        </p:grpSpPr>
        <p:pic>
          <p:nvPicPr>
            <p:cNvPr id="36" name="Picture 35">
              <a:extLst>
                <a:ext uri="{FF2B5EF4-FFF2-40B4-BE49-F238E27FC236}">
                  <a16:creationId xmlns:a16="http://schemas.microsoft.com/office/drawing/2014/main" id="{51C9FCA9-235C-A8E6-F2E5-9259E9B7E9B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55" name="Group 54">
              <a:extLst>
                <a:ext uri="{FF2B5EF4-FFF2-40B4-BE49-F238E27FC236}">
                  <a16:creationId xmlns:a16="http://schemas.microsoft.com/office/drawing/2014/main" id="{355185A3-4109-36D9-3991-6DFC093BC930}"/>
                </a:ext>
              </a:extLst>
            </p:cNvPr>
            <p:cNvGrpSpPr>
              <a:grpSpLocks noChangeAspect="1"/>
            </p:cNvGrpSpPr>
            <p:nvPr/>
          </p:nvGrpSpPr>
          <p:grpSpPr>
            <a:xfrm>
              <a:off x="11181594" y="6082236"/>
              <a:ext cx="942166" cy="685800"/>
              <a:chOff x="10437541" y="5330284"/>
              <a:chExt cx="1597160" cy="1162568"/>
            </a:xfrm>
          </p:grpSpPr>
          <p:sp>
            <p:nvSpPr>
              <p:cNvPr id="56" name="Rectangle 55">
                <a:extLst>
                  <a:ext uri="{FF2B5EF4-FFF2-40B4-BE49-F238E27FC236}">
                    <a16:creationId xmlns:a16="http://schemas.microsoft.com/office/drawing/2014/main" id="{9B12AFD2-1C3E-272A-7C00-215041352CA9}"/>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5461A555-C99F-12C1-E4C0-07177A9E0F59}"/>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2" name="Title 1">
            <a:extLst>
              <a:ext uri="{FF2B5EF4-FFF2-40B4-BE49-F238E27FC236}">
                <a16:creationId xmlns:a16="http://schemas.microsoft.com/office/drawing/2014/main" id="{FDF11EAD-48D5-07D8-9F6F-A394DFEA93FB}"/>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Timeline of Terrapin History (Galveston Bay)</a:t>
            </a:r>
          </a:p>
        </p:txBody>
      </p:sp>
      <p:cxnSp>
        <p:nvCxnSpPr>
          <p:cNvPr id="4" name="Straight Connector 3">
            <a:extLst>
              <a:ext uri="{FF2B5EF4-FFF2-40B4-BE49-F238E27FC236}">
                <a16:creationId xmlns:a16="http://schemas.microsoft.com/office/drawing/2014/main" id="{3AA2E4D6-0C9E-4A51-DBEF-668AECCB057F}"/>
              </a:ext>
            </a:extLst>
          </p:cNvPr>
          <p:cNvCxnSpPr>
            <a:cxnSpLocks/>
          </p:cNvCxnSpPr>
          <p:nvPr/>
        </p:nvCxnSpPr>
        <p:spPr>
          <a:xfrm flipV="1">
            <a:off x="685800" y="3398838"/>
            <a:ext cx="10820400" cy="4050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EEEE6BE8-FD66-CF12-4D8B-A45CEDFA4DAD}"/>
              </a:ext>
            </a:extLst>
          </p:cNvPr>
          <p:cNvGrpSpPr/>
          <p:nvPr/>
        </p:nvGrpSpPr>
        <p:grpSpPr>
          <a:xfrm>
            <a:off x="0" y="3439339"/>
            <a:ext cx="1371600" cy="1569628"/>
            <a:chOff x="-14380" y="4629906"/>
            <a:chExt cx="1371600" cy="1569628"/>
          </a:xfrm>
        </p:grpSpPr>
        <p:cxnSp>
          <p:nvCxnSpPr>
            <p:cNvPr id="8" name="Straight Connector 7">
              <a:extLst>
                <a:ext uri="{FF2B5EF4-FFF2-40B4-BE49-F238E27FC236}">
                  <a16:creationId xmlns:a16="http://schemas.microsoft.com/office/drawing/2014/main" id="{4A23F4E5-D273-611B-37DC-5C6C9523AF44}"/>
                </a:ext>
              </a:extLst>
            </p:cNvPr>
            <p:cNvCxnSpPr>
              <a:cxnSpLocks/>
              <a:endCxn id="10" idx="0"/>
            </p:cNvCxnSpPr>
            <p:nvPr/>
          </p:nvCxnSpPr>
          <p:spPr>
            <a:xfrm>
              <a:off x="671420" y="4629906"/>
              <a:ext cx="0" cy="400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2CB873F-0804-A7D5-7B35-81A814E427B0}"/>
                </a:ext>
              </a:extLst>
            </p:cNvPr>
            <p:cNvSpPr txBox="1"/>
            <p:nvPr/>
          </p:nvSpPr>
          <p:spPr>
            <a:xfrm>
              <a:off x="-14380" y="5029983"/>
              <a:ext cx="1371600" cy="116955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Late 1500’s</a:t>
              </a:r>
            </a:p>
            <a:p>
              <a:pPr algn="ctr"/>
              <a:r>
                <a:rPr lang="en-US" sz="1400" dirty="0">
                  <a:latin typeface="Arial" panose="020B0604020202020204" pitchFamily="34" charset="0"/>
                  <a:cs typeface="Arial" panose="020B0604020202020204" pitchFamily="34" charset="0"/>
                </a:rPr>
                <a:t>Earliest account of “terrapin” on east coast</a:t>
              </a:r>
              <a:r>
                <a:rPr lang="en-US" sz="1400" baseline="30000" dirty="0">
                  <a:latin typeface="Arial" panose="020B0604020202020204" pitchFamily="34" charset="0"/>
                  <a:cs typeface="Arial" panose="020B0604020202020204" pitchFamily="34" charset="0"/>
                </a:rPr>
                <a:t>1</a:t>
              </a:r>
              <a:endParaRPr lang="en-US" sz="1400" dirty="0">
                <a:latin typeface="Arial" panose="020B060402020202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F920E3FE-5AF4-0587-5B11-E62C68738F0D}"/>
              </a:ext>
            </a:extLst>
          </p:cNvPr>
          <p:cNvGrpSpPr/>
          <p:nvPr/>
        </p:nvGrpSpPr>
        <p:grpSpPr>
          <a:xfrm>
            <a:off x="328959" y="936892"/>
            <a:ext cx="1828800" cy="2506834"/>
            <a:chOff x="-380081" y="2900555"/>
            <a:chExt cx="1828800" cy="2342793"/>
          </a:xfrm>
        </p:grpSpPr>
        <p:cxnSp>
          <p:nvCxnSpPr>
            <p:cNvPr id="12" name="Straight Connector 11">
              <a:extLst>
                <a:ext uri="{FF2B5EF4-FFF2-40B4-BE49-F238E27FC236}">
                  <a16:creationId xmlns:a16="http://schemas.microsoft.com/office/drawing/2014/main" id="{6C37C3FF-4D54-B5FC-9C40-ACC92BC6F385}"/>
                </a:ext>
              </a:extLst>
            </p:cNvPr>
            <p:cNvCxnSpPr>
              <a:cxnSpLocks/>
              <a:stCxn id="13" idx="2"/>
            </p:cNvCxnSpPr>
            <p:nvPr/>
          </p:nvCxnSpPr>
          <p:spPr>
            <a:xfrm>
              <a:off x="534319" y="4070106"/>
              <a:ext cx="0" cy="11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34E1248-9657-4C82-866A-3E9B946AD1D1}"/>
                </a:ext>
              </a:extLst>
            </p:cNvPr>
            <p:cNvSpPr txBox="1"/>
            <p:nvPr/>
          </p:nvSpPr>
          <p:spPr>
            <a:xfrm>
              <a:off x="-380081" y="2900555"/>
              <a:ext cx="1828800" cy="116955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1700’s</a:t>
              </a:r>
            </a:p>
            <a:p>
              <a:pPr algn="ctr"/>
              <a:r>
                <a:rPr lang="en-US" sz="1400" dirty="0">
                  <a:latin typeface="Arial" panose="020B0604020202020204" pitchFamily="34" charset="0"/>
                  <a:cs typeface="Arial" panose="020B0604020202020204" pitchFamily="34" charset="0"/>
                </a:rPr>
                <a:t>“Terrapin” in the diet of Coahuiltecan (Venado) indigenous people</a:t>
              </a:r>
              <a:r>
                <a:rPr lang="en-US" sz="1400" baseline="30000" dirty="0">
                  <a:latin typeface="Arial" panose="020B0604020202020204" pitchFamily="34" charset="0"/>
                  <a:cs typeface="Arial" panose="020B0604020202020204" pitchFamily="34" charset="0"/>
                </a:rPr>
                <a:t>2</a:t>
              </a:r>
            </a:p>
          </p:txBody>
        </p:sp>
      </p:grpSp>
      <p:grpSp>
        <p:nvGrpSpPr>
          <p:cNvPr id="14" name="Group 13">
            <a:extLst>
              <a:ext uri="{FF2B5EF4-FFF2-40B4-BE49-F238E27FC236}">
                <a16:creationId xmlns:a16="http://schemas.microsoft.com/office/drawing/2014/main" id="{66FE4D28-7F6E-6833-F8DD-9C7B1A437B34}"/>
              </a:ext>
            </a:extLst>
          </p:cNvPr>
          <p:cNvGrpSpPr/>
          <p:nvPr/>
        </p:nvGrpSpPr>
        <p:grpSpPr>
          <a:xfrm>
            <a:off x="1082673" y="3427122"/>
            <a:ext cx="1371600" cy="2345882"/>
            <a:chOff x="507605" y="4074582"/>
            <a:chExt cx="1371600" cy="2345882"/>
          </a:xfrm>
        </p:grpSpPr>
        <p:cxnSp>
          <p:nvCxnSpPr>
            <p:cNvPr id="15" name="Straight Connector 14">
              <a:extLst>
                <a:ext uri="{FF2B5EF4-FFF2-40B4-BE49-F238E27FC236}">
                  <a16:creationId xmlns:a16="http://schemas.microsoft.com/office/drawing/2014/main" id="{816860AB-253C-6120-08A5-EC20CC03BBC0}"/>
                </a:ext>
              </a:extLst>
            </p:cNvPr>
            <p:cNvCxnSpPr>
              <a:cxnSpLocks/>
              <a:endCxn id="16" idx="0"/>
            </p:cNvCxnSpPr>
            <p:nvPr/>
          </p:nvCxnSpPr>
          <p:spPr>
            <a:xfrm>
              <a:off x="1193405" y="4074582"/>
              <a:ext cx="0" cy="1157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4CD39BB-D9AC-B84B-4EF5-8BDA91C1C2A0}"/>
                </a:ext>
              </a:extLst>
            </p:cNvPr>
            <p:cNvSpPr txBox="1"/>
            <p:nvPr/>
          </p:nvSpPr>
          <p:spPr>
            <a:xfrm>
              <a:off x="507605" y="5231744"/>
              <a:ext cx="1371600" cy="11887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1793</a:t>
              </a:r>
            </a:p>
            <a:p>
              <a:pPr algn="ctr"/>
              <a:r>
                <a:rPr lang="en-US" sz="1400" dirty="0" err="1">
                  <a:latin typeface="Arial" panose="020B0604020202020204" pitchFamily="34" charset="0"/>
                  <a:cs typeface="Arial" panose="020B0604020202020204" pitchFamily="34" charset="0"/>
                </a:rPr>
                <a:t>Schoepff</a:t>
              </a:r>
              <a:r>
                <a:rPr lang="en-US" sz="1400" dirty="0">
                  <a:latin typeface="Arial" panose="020B0604020202020204" pitchFamily="34" charset="0"/>
                  <a:cs typeface="Arial" panose="020B0604020202020204" pitchFamily="34" charset="0"/>
                </a:rPr>
                <a:t> describes </a:t>
              </a:r>
              <a:r>
                <a:rPr lang="en-US" sz="1400" i="1" dirty="0">
                  <a:latin typeface="Arial" panose="020B0604020202020204" pitchFamily="34" charset="0"/>
                  <a:cs typeface="Arial" panose="020B0604020202020204" pitchFamily="34" charset="0"/>
                </a:rPr>
                <a:t>Malaclemys terrapin</a:t>
              </a:r>
              <a:r>
                <a:rPr lang="en-US" sz="1400" baseline="30000" dirty="0">
                  <a:latin typeface="Arial" panose="020B0604020202020204" pitchFamily="34" charset="0"/>
                  <a:cs typeface="Arial" panose="020B0604020202020204" pitchFamily="34" charset="0"/>
                </a:rPr>
                <a:t>3</a:t>
              </a:r>
              <a:endParaRPr lang="en-US" sz="1400" dirty="0">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33F9DF1D-F5C3-D593-08EE-D0411F58D86A}"/>
              </a:ext>
            </a:extLst>
          </p:cNvPr>
          <p:cNvGrpSpPr/>
          <p:nvPr/>
        </p:nvGrpSpPr>
        <p:grpSpPr>
          <a:xfrm>
            <a:off x="1274863" y="2108637"/>
            <a:ext cx="2011680" cy="1327620"/>
            <a:chOff x="791380" y="4311744"/>
            <a:chExt cx="2011680" cy="2361983"/>
          </a:xfrm>
        </p:grpSpPr>
        <p:cxnSp>
          <p:nvCxnSpPr>
            <p:cNvPr id="18" name="Straight Connector 17">
              <a:extLst>
                <a:ext uri="{FF2B5EF4-FFF2-40B4-BE49-F238E27FC236}">
                  <a16:creationId xmlns:a16="http://schemas.microsoft.com/office/drawing/2014/main" id="{47D3CDFC-FA21-FF93-A66F-B665B52DB61F}"/>
                </a:ext>
              </a:extLst>
            </p:cNvPr>
            <p:cNvCxnSpPr>
              <a:cxnSpLocks/>
              <a:endCxn id="19" idx="2"/>
            </p:cNvCxnSpPr>
            <p:nvPr/>
          </p:nvCxnSpPr>
          <p:spPr>
            <a:xfrm flipV="1">
              <a:off x="1797220" y="5912182"/>
              <a:ext cx="0" cy="7615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489DB34-0ECE-7816-14E1-55A932217E04}"/>
                </a:ext>
              </a:extLst>
            </p:cNvPr>
            <p:cNvSpPr txBox="1"/>
            <p:nvPr/>
          </p:nvSpPr>
          <p:spPr>
            <a:xfrm>
              <a:off x="791380" y="4311744"/>
              <a:ext cx="2011680" cy="1600438"/>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1841</a:t>
              </a:r>
            </a:p>
            <a:p>
              <a:pPr algn="ctr"/>
              <a:r>
                <a:rPr lang="en-US" sz="1400" dirty="0">
                  <a:latin typeface="Arial" panose="020B0604020202020204" pitchFamily="34" charset="0"/>
                  <a:cs typeface="Arial" panose="020B0604020202020204" pitchFamily="34" charset="0"/>
                </a:rPr>
                <a:t>“100’s” of </a:t>
              </a:r>
              <a:r>
                <a:rPr lang="en-US" sz="1400" i="1" dirty="0">
                  <a:latin typeface="Arial" panose="020B0604020202020204" pitchFamily="34" charset="0"/>
                  <a:cs typeface="Arial" panose="020B0604020202020204" pitchFamily="34" charset="0"/>
                </a:rPr>
                <a:t>M. terrapin </a:t>
              </a:r>
              <a:r>
                <a:rPr lang="en-US" sz="1400" dirty="0">
                  <a:latin typeface="Arial" panose="020B0604020202020204" pitchFamily="34" charset="0"/>
                  <a:cs typeface="Arial" panose="020B0604020202020204" pitchFamily="34" charset="0"/>
                </a:rPr>
                <a:t>collected in Galveston Bay over a few hours</a:t>
              </a:r>
              <a:r>
                <a:rPr lang="en-US" sz="1400" baseline="30000" dirty="0">
                  <a:latin typeface="Arial" panose="020B0604020202020204" pitchFamily="34" charset="0"/>
                  <a:cs typeface="Arial" panose="020B0604020202020204" pitchFamily="34" charset="0"/>
                </a:rPr>
                <a:t>4</a:t>
              </a:r>
            </a:p>
          </p:txBody>
        </p:sp>
      </p:grpSp>
      <p:grpSp>
        <p:nvGrpSpPr>
          <p:cNvPr id="21" name="Group 20">
            <a:extLst>
              <a:ext uri="{FF2B5EF4-FFF2-40B4-BE49-F238E27FC236}">
                <a16:creationId xmlns:a16="http://schemas.microsoft.com/office/drawing/2014/main" id="{2DB779C8-9C73-173B-A34B-AEAA070C4251}"/>
              </a:ext>
            </a:extLst>
          </p:cNvPr>
          <p:cNvGrpSpPr/>
          <p:nvPr/>
        </p:nvGrpSpPr>
        <p:grpSpPr>
          <a:xfrm>
            <a:off x="2311095" y="844293"/>
            <a:ext cx="2011680" cy="2574448"/>
            <a:chOff x="878204" y="841116"/>
            <a:chExt cx="2633289" cy="2574448"/>
          </a:xfrm>
        </p:grpSpPr>
        <p:sp>
          <p:nvSpPr>
            <p:cNvPr id="22" name="Left Brace 21">
              <a:extLst>
                <a:ext uri="{FF2B5EF4-FFF2-40B4-BE49-F238E27FC236}">
                  <a16:creationId xmlns:a16="http://schemas.microsoft.com/office/drawing/2014/main" id="{20F57E54-A4FB-1105-6937-04F88BD9E9B2}"/>
                </a:ext>
              </a:extLst>
            </p:cNvPr>
            <p:cNvSpPr/>
            <p:nvPr/>
          </p:nvSpPr>
          <p:spPr>
            <a:xfrm rot="5400000">
              <a:off x="2102472" y="2790256"/>
              <a:ext cx="184754" cy="1065861"/>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nvGrpSpPr>
            <p:cNvPr id="23" name="Group 22">
              <a:extLst>
                <a:ext uri="{FF2B5EF4-FFF2-40B4-BE49-F238E27FC236}">
                  <a16:creationId xmlns:a16="http://schemas.microsoft.com/office/drawing/2014/main" id="{CB0F305B-7BB4-0F5B-2D17-95EA3E803C7D}"/>
                </a:ext>
              </a:extLst>
            </p:cNvPr>
            <p:cNvGrpSpPr/>
            <p:nvPr/>
          </p:nvGrpSpPr>
          <p:grpSpPr>
            <a:xfrm>
              <a:off x="878204" y="841116"/>
              <a:ext cx="2633289" cy="2389694"/>
              <a:chOff x="-854579" y="2979763"/>
              <a:chExt cx="2633289" cy="2389694"/>
            </a:xfrm>
          </p:grpSpPr>
          <p:cxnSp>
            <p:nvCxnSpPr>
              <p:cNvPr id="24" name="Straight Connector 23">
                <a:extLst>
                  <a:ext uri="{FF2B5EF4-FFF2-40B4-BE49-F238E27FC236}">
                    <a16:creationId xmlns:a16="http://schemas.microsoft.com/office/drawing/2014/main" id="{9622330D-BC8C-2323-69BE-2543CBDDD1EB}"/>
                  </a:ext>
                </a:extLst>
              </p:cNvPr>
              <p:cNvCxnSpPr>
                <a:stCxn id="25" idx="2"/>
                <a:endCxn id="22" idx="1"/>
              </p:cNvCxnSpPr>
              <p:nvPr/>
            </p:nvCxnSpPr>
            <p:spPr>
              <a:xfrm>
                <a:off x="462066" y="4149314"/>
                <a:ext cx="0" cy="12201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B1EBEBA2-8872-C67A-9D26-A27B9AEB52CB}"/>
                  </a:ext>
                </a:extLst>
              </p:cNvPr>
              <p:cNvSpPr txBox="1"/>
              <p:nvPr/>
            </p:nvSpPr>
            <p:spPr>
              <a:xfrm>
                <a:off x="-854579" y="2979763"/>
                <a:ext cx="2633289" cy="116955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Mid-late 1800’s</a:t>
                </a:r>
              </a:p>
              <a:p>
                <a:pPr algn="ctr"/>
                <a:r>
                  <a:rPr lang="en-US" sz="1400" i="1" dirty="0">
                    <a:latin typeface="Arial" panose="020B0604020202020204" pitchFamily="34" charset="0"/>
                    <a:cs typeface="Arial" panose="020B0604020202020204" pitchFamily="34" charset="0"/>
                  </a:rPr>
                  <a:t>M. terrapin</a:t>
                </a:r>
                <a:r>
                  <a:rPr lang="en-US" sz="1400" dirty="0">
                    <a:latin typeface="Arial" panose="020B0604020202020204" pitchFamily="34" charset="0"/>
                    <a:cs typeface="Arial" panose="020B0604020202020204" pitchFamily="34" charset="0"/>
                  </a:rPr>
                  <a:t> sold at local seafood markets in Galveston and Houston</a:t>
                </a:r>
                <a:r>
                  <a:rPr lang="en-US" sz="1400" baseline="30000" dirty="0">
                    <a:latin typeface="Arial" panose="020B0604020202020204" pitchFamily="34" charset="0"/>
                    <a:cs typeface="Arial" panose="020B0604020202020204" pitchFamily="34" charset="0"/>
                  </a:rPr>
                  <a:t>6</a:t>
                </a:r>
              </a:p>
            </p:txBody>
          </p:sp>
        </p:grpSp>
      </p:grpSp>
      <p:grpSp>
        <p:nvGrpSpPr>
          <p:cNvPr id="26" name="Group 25">
            <a:extLst>
              <a:ext uri="{FF2B5EF4-FFF2-40B4-BE49-F238E27FC236}">
                <a16:creationId xmlns:a16="http://schemas.microsoft.com/office/drawing/2014/main" id="{DB830C4C-E73F-78C7-55BE-10C317702497}"/>
              </a:ext>
            </a:extLst>
          </p:cNvPr>
          <p:cNvGrpSpPr/>
          <p:nvPr/>
        </p:nvGrpSpPr>
        <p:grpSpPr>
          <a:xfrm>
            <a:off x="2310635" y="3438132"/>
            <a:ext cx="2011680" cy="2046011"/>
            <a:chOff x="678620" y="3450263"/>
            <a:chExt cx="3271339" cy="2046011"/>
          </a:xfrm>
        </p:grpSpPr>
        <p:sp>
          <p:nvSpPr>
            <p:cNvPr id="27" name="Left Brace 26">
              <a:extLst>
                <a:ext uri="{FF2B5EF4-FFF2-40B4-BE49-F238E27FC236}">
                  <a16:creationId xmlns:a16="http://schemas.microsoft.com/office/drawing/2014/main" id="{A5A17D86-3834-B53B-CFD5-9FE9B50F1D81}"/>
                </a:ext>
              </a:extLst>
            </p:cNvPr>
            <p:cNvSpPr/>
            <p:nvPr/>
          </p:nvSpPr>
          <p:spPr>
            <a:xfrm rot="16200000" flipV="1">
              <a:off x="2225417" y="2882191"/>
              <a:ext cx="182880" cy="131902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nvGrpSpPr>
            <p:cNvPr id="28" name="Group 27">
              <a:extLst>
                <a:ext uri="{FF2B5EF4-FFF2-40B4-BE49-F238E27FC236}">
                  <a16:creationId xmlns:a16="http://schemas.microsoft.com/office/drawing/2014/main" id="{456AF3BB-F55B-A766-8CF8-291831912B86}"/>
                </a:ext>
              </a:extLst>
            </p:cNvPr>
            <p:cNvGrpSpPr/>
            <p:nvPr/>
          </p:nvGrpSpPr>
          <p:grpSpPr>
            <a:xfrm>
              <a:off x="678620" y="3633143"/>
              <a:ext cx="3271339" cy="1863131"/>
              <a:chOff x="-875857" y="3402094"/>
              <a:chExt cx="3271339" cy="1863131"/>
            </a:xfrm>
          </p:grpSpPr>
          <p:cxnSp>
            <p:nvCxnSpPr>
              <p:cNvPr id="29" name="Straight Connector 28">
                <a:extLst>
                  <a:ext uri="{FF2B5EF4-FFF2-40B4-BE49-F238E27FC236}">
                    <a16:creationId xmlns:a16="http://schemas.microsoft.com/office/drawing/2014/main" id="{5FAAA630-8D86-5A3F-6BC5-0A84E993A9B2}"/>
                  </a:ext>
                </a:extLst>
              </p:cNvPr>
              <p:cNvCxnSpPr>
                <a:stCxn id="27" idx="1"/>
                <a:endCxn id="30" idx="0"/>
              </p:cNvCxnSpPr>
              <p:nvPr/>
            </p:nvCxnSpPr>
            <p:spPr>
              <a:xfrm flipH="1">
                <a:off x="759813" y="3402094"/>
                <a:ext cx="2568" cy="4781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6AE331D-CC2C-B15D-B307-9B1EF51461CE}"/>
                  </a:ext>
                </a:extLst>
              </p:cNvPr>
              <p:cNvSpPr txBox="1"/>
              <p:nvPr/>
            </p:nvSpPr>
            <p:spPr>
              <a:xfrm>
                <a:off x="-875857" y="3880230"/>
                <a:ext cx="3271339" cy="1384995"/>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Mid-late 1800’s</a:t>
                </a:r>
              </a:p>
              <a:p>
                <a:pPr algn="ctr"/>
                <a:r>
                  <a:rPr lang="en-US" sz="1400" dirty="0">
                    <a:latin typeface="Arial" panose="020B0604020202020204" pitchFamily="34" charset="0"/>
                    <a:cs typeface="Arial" panose="020B0604020202020204" pitchFamily="34" charset="0"/>
                  </a:rPr>
                  <a:t>Oyster shells heavily mined and used as ballast for road base or railroad tracks in Galveston Bay area</a:t>
                </a:r>
                <a:r>
                  <a:rPr lang="en-US" sz="1400" baseline="30000" dirty="0">
                    <a:latin typeface="Arial" panose="020B0604020202020204" pitchFamily="34" charset="0"/>
                    <a:cs typeface="Arial" panose="020B0604020202020204" pitchFamily="34" charset="0"/>
                  </a:rPr>
                  <a:t>7</a:t>
                </a:r>
              </a:p>
            </p:txBody>
          </p:sp>
        </p:grpSp>
      </p:grpSp>
      <p:grpSp>
        <p:nvGrpSpPr>
          <p:cNvPr id="31" name="Group 30">
            <a:extLst>
              <a:ext uri="{FF2B5EF4-FFF2-40B4-BE49-F238E27FC236}">
                <a16:creationId xmlns:a16="http://schemas.microsoft.com/office/drawing/2014/main" id="{F0C36E6F-AC56-25AA-D080-AA765CA24047}"/>
              </a:ext>
            </a:extLst>
          </p:cNvPr>
          <p:cNvGrpSpPr/>
          <p:nvPr/>
        </p:nvGrpSpPr>
        <p:grpSpPr>
          <a:xfrm>
            <a:off x="3590403" y="2057612"/>
            <a:ext cx="1828800" cy="1361184"/>
            <a:chOff x="-644393" y="3817137"/>
            <a:chExt cx="1828800" cy="1361184"/>
          </a:xfrm>
        </p:grpSpPr>
        <p:cxnSp>
          <p:nvCxnSpPr>
            <p:cNvPr id="32" name="Straight Connector 31">
              <a:extLst>
                <a:ext uri="{FF2B5EF4-FFF2-40B4-BE49-F238E27FC236}">
                  <a16:creationId xmlns:a16="http://schemas.microsoft.com/office/drawing/2014/main" id="{F1384664-F168-DAB8-361F-4B02AE34E8A8}"/>
                </a:ext>
              </a:extLst>
            </p:cNvPr>
            <p:cNvCxnSpPr>
              <a:cxnSpLocks/>
              <a:stCxn id="33" idx="2"/>
            </p:cNvCxnSpPr>
            <p:nvPr/>
          </p:nvCxnSpPr>
          <p:spPr>
            <a:xfrm>
              <a:off x="270007" y="4986688"/>
              <a:ext cx="0" cy="1916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E83DB98-0FF4-6798-6D40-635A72CBACA4}"/>
                </a:ext>
              </a:extLst>
            </p:cNvPr>
            <p:cNvSpPr txBox="1"/>
            <p:nvPr/>
          </p:nvSpPr>
          <p:spPr>
            <a:xfrm>
              <a:off x="-644393" y="3817137"/>
              <a:ext cx="1828800" cy="116955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Late 1800’s</a:t>
              </a:r>
            </a:p>
            <a:p>
              <a:pPr algn="ctr"/>
              <a:r>
                <a:rPr lang="en-US" sz="1400" dirty="0">
                  <a:latin typeface="Arial" panose="020B0604020202020204" pitchFamily="34" charset="0"/>
                  <a:cs typeface="Arial" panose="020B0604020202020204" pitchFamily="34" charset="0"/>
                </a:rPr>
                <a:t>Beginning of commercial oyster harvesting on the Texas Gulf coast</a:t>
              </a:r>
              <a:r>
                <a:rPr lang="en-US" sz="1400" baseline="30000" dirty="0">
                  <a:latin typeface="Arial" panose="020B0604020202020204" pitchFamily="34" charset="0"/>
                  <a:cs typeface="Arial" panose="020B0604020202020204" pitchFamily="34" charset="0"/>
                </a:rPr>
                <a:t>8-11</a:t>
              </a:r>
            </a:p>
          </p:txBody>
        </p:sp>
      </p:grpSp>
      <p:grpSp>
        <p:nvGrpSpPr>
          <p:cNvPr id="37" name="Group 36">
            <a:extLst>
              <a:ext uri="{FF2B5EF4-FFF2-40B4-BE49-F238E27FC236}">
                <a16:creationId xmlns:a16="http://schemas.microsoft.com/office/drawing/2014/main" id="{D76B6F21-1BF6-B848-8B00-3E5F54EB1875}"/>
              </a:ext>
            </a:extLst>
          </p:cNvPr>
          <p:cNvGrpSpPr/>
          <p:nvPr/>
        </p:nvGrpSpPr>
        <p:grpSpPr>
          <a:xfrm>
            <a:off x="4291763" y="3421912"/>
            <a:ext cx="2011680" cy="1662307"/>
            <a:chOff x="1278564" y="3211576"/>
            <a:chExt cx="2011680" cy="1662307"/>
          </a:xfrm>
        </p:grpSpPr>
        <p:cxnSp>
          <p:nvCxnSpPr>
            <p:cNvPr id="38" name="Straight Connector 37">
              <a:extLst>
                <a:ext uri="{FF2B5EF4-FFF2-40B4-BE49-F238E27FC236}">
                  <a16:creationId xmlns:a16="http://schemas.microsoft.com/office/drawing/2014/main" id="{1499DAEA-01E5-4D77-9E79-95B295B96B9C}"/>
                </a:ext>
              </a:extLst>
            </p:cNvPr>
            <p:cNvCxnSpPr>
              <a:cxnSpLocks/>
              <a:endCxn id="39" idx="0"/>
            </p:cNvCxnSpPr>
            <p:nvPr/>
          </p:nvCxnSpPr>
          <p:spPr>
            <a:xfrm>
              <a:off x="2284404" y="3211576"/>
              <a:ext cx="0" cy="2773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00B6E41A-ADCE-6088-797F-9BB541ADC012}"/>
                </a:ext>
              </a:extLst>
            </p:cNvPr>
            <p:cNvSpPr txBox="1"/>
            <p:nvPr/>
          </p:nvSpPr>
          <p:spPr>
            <a:xfrm>
              <a:off x="1278564" y="3488888"/>
              <a:ext cx="2011680" cy="1384995"/>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1895</a:t>
              </a:r>
            </a:p>
            <a:p>
              <a:pPr algn="ctr"/>
              <a:r>
                <a:rPr lang="en-US" sz="1400" dirty="0">
                  <a:latin typeface="Arial" panose="020B0604020202020204" pitchFamily="34" charset="0"/>
                  <a:cs typeface="Arial" panose="020B0604020202020204" pitchFamily="34" charset="0"/>
                </a:rPr>
                <a:t>Texas legislature prohibits harvest of terrapin by drag seine or set net from Apr-Sep in select waters</a:t>
              </a:r>
              <a:r>
                <a:rPr lang="en-US" sz="1400" baseline="30000" dirty="0">
                  <a:latin typeface="Arial" panose="020B0604020202020204" pitchFamily="34" charset="0"/>
                  <a:cs typeface="Arial" panose="020B0604020202020204" pitchFamily="34" charset="0"/>
                </a:rPr>
                <a:t>12</a:t>
              </a:r>
            </a:p>
          </p:txBody>
        </p:sp>
      </p:grpSp>
      <p:grpSp>
        <p:nvGrpSpPr>
          <p:cNvPr id="40" name="Group 39">
            <a:extLst>
              <a:ext uri="{FF2B5EF4-FFF2-40B4-BE49-F238E27FC236}">
                <a16:creationId xmlns:a16="http://schemas.microsoft.com/office/drawing/2014/main" id="{17D2F6D6-4D3C-2EA9-B7D1-4FF6A86686A4}"/>
              </a:ext>
            </a:extLst>
          </p:cNvPr>
          <p:cNvGrpSpPr/>
          <p:nvPr/>
        </p:nvGrpSpPr>
        <p:grpSpPr>
          <a:xfrm>
            <a:off x="5320623" y="869981"/>
            <a:ext cx="2011680" cy="2545707"/>
            <a:chOff x="-577879" y="2908693"/>
            <a:chExt cx="2011680" cy="2066892"/>
          </a:xfrm>
        </p:grpSpPr>
        <p:cxnSp>
          <p:nvCxnSpPr>
            <p:cNvPr id="41" name="Straight Connector 40">
              <a:extLst>
                <a:ext uri="{FF2B5EF4-FFF2-40B4-BE49-F238E27FC236}">
                  <a16:creationId xmlns:a16="http://schemas.microsoft.com/office/drawing/2014/main" id="{E2A7AC82-0763-454E-D24E-B05F8D2E0358}"/>
                </a:ext>
              </a:extLst>
            </p:cNvPr>
            <p:cNvCxnSpPr>
              <a:cxnSpLocks/>
              <a:stCxn id="42" idx="2"/>
            </p:cNvCxnSpPr>
            <p:nvPr/>
          </p:nvCxnSpPr>
          <p:spPr>
            <a:xfrm>
              <a:off x="427961" y="4732873"/>
              <a:ext cx="0" cy="242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FEC9FDE-23DC-A979-079D-EBDA78EE3B5D}"/>
                </a:ext>
              </a:extLst>
            </p:cNvPr>
            <p:cNvSpPr txBox="1"/>
            <p:nvPr/>
          </p:nvSpPr>
          <p:spPr>
            <a:xfrm>
              <a:off x="-577879" y="2908693"/>
              <a:ext cx="2011680" cy="182418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1902</a:t>
              </a:r>
            </a:p>
            <a:p>
              <a:pPr algn="ctr"/>
              <a:r>
                <a:rPr lang="en-US" sz="1400" dirty="0">
                  <a:latin typeface="Arial" panose="020B0604020202020204" pitchFamily="34" charset="0"/>
                  <a:cs typeface="Arial" panose="020B0604020202020204" pitchFamily="34" charset="0"/>
                </a:rPr>
                <a:t>Last known report of turtles sold in Galveston </a:t>
              </a:r>
            </a:p>
            <a:p>
              <a:pPr algn="ctr"/>
              <a:r>
                <a:rPr lang="en-US" sz="1400" dirty="0">
                  <a:latin typeface="Arial" panose="020B0604020202020204" pitchFamily="34" charset="0"/>
                  <a:cs typeface="Arial" panose="020B0604020202020204" pitchFamily="34" charset="0"/>
                </a:rPr>
                <a:t>(4,300 lbs.)</a:t>
              </a:r>
              <a:r>
                <a:rPr lang="en-US" sz="1400" baseline="30000" dirty="0">
                  <a:latin typeface="Arial" panose="020B0604020202020204" pitchFamily="34" charset="0"/>
                  <a:cs typeface="Arial" panose="020B0604020202020204" pitchFamily="34" charset="0"/>
                </a:rPr>
                <a:t>13-14</a:t>
              </a:r>
            </a:p>
            <a:p>
              <a:pPr algn="ctr"/>
              <a:r>
                <a:rPr lang="en-US" sz="1400" dirty="0">
                  <a:latin typeface="Arial" panose="020B0604020202020204" pitchFamily="34" charset="0"/>
                  <a:cs typeface="Arial" panose="020B0604020202020204" pitchFamily="34" charset="0"/>
                </a:rPr>
                <a:t>- - - - - - - - - - - - - - - - - Texas terrapin transported to east coast for propagation studies</a:t>
              </a:r>
              <a:r>
                <a:rPr lang="en-US" sz="1400" baseline="30000" dirty="0">
                  <a:latin typeface="Arial" panose="020B0604020202020204" pitchFamily="34" charset="0"/>
                  <a:cs typeface="Arial" panose="020B0604020202020204" pitchFamily="34" charset="0"/>
                </a:rPr>
                <a:t>15</a:t>
              </a:r>
            </a:p>
          </p:txBody>
        </p:sp>
      </p:grpSp>
      <p:grpSp>
        <p:nvGrpSpPr>
          <p:cNvPr id="43" name="Group 42">
            <a:extLst>
              <a:ext uri="{FF2B5EF4-FFF2-40B4-BE49-F238E27FC236}">
                <a16:creationId xmlns:a16="http://schemas.microsoft.com/office/drawing/2014/main" id="{AE1BAAC9-F62C-2771-5BB8-AEC711453363}"/>
              </a:ext>
            </a:extLst>
          </p:cNvPr>
          <p:cNvGrpSpPr/>
          <p:nvPr/>
        </p:nvGrpSpPr>
        <p:grpSpPr>
          <a:xfrm>
            <a:off x="6646502" y="3422459"/>
            <a:ext cx="1371600" cy="1661760"/>
            <a:chOff x="418654" y="3449783"/>
            <a:chExt cx="1371600" cy="1661760"/>
          </a:xfrm>
        </p:grpSpPr>
        <p:cxnSp>
          <p:nvCxnSpPr>
            <p:cNvPr id="44" name="Straight Connector 43">
              <a:extLst>
                <a:ext uri="{FF2B5EF4-FFF2-40B4-BE49-F238E27FC236}">
                  <a16:creationId xmlns:a16="http://schemas.microsoft.com/office/drawing/2014/main" id="{7448E2AA-79C4-8328-2E00-EA6F73F3FEDC}"/>
                </a:ext>
              </a:extLst>
            </p:cNvPr>
            <p:cNvCxnSpPr>
              <a:cxnSpLocks/>
              <a:endCxn id="45" idx="0"/>
            </p:cNvCxnSpPr>
            <p:nvPr/>
          </p:nvCxnSpPr>
          <p:spPr>
            <a:xfrm>
              <a:off x="1104454" y="3449783"/>
              <a:ext cx="0" cy="29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1B3BF11-1622-BCCB-B9DF-37D06EC58019}"/>
                </a:ext>
              </a:extLst>
            </p:cNvPr>
            <p:cNvSpPr txBox="1"/>
            <p:nvPr/>
          </p:nvSpPr>
          <p:spPr>
            <a:xfrm>
              <a:off x="418654" y="3739943"/>
              <a:ext cx="1371600" cy="137160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1916</a:t>
              </a:r>
            </a:p>
            <a:p>
              <a:pPr algn="ctr"/>
              <a:r>
                <a:rPr lang="en-US" sz="1400" dirty="0">
                  <a:latin typeface="Arial" panose="020B0604020202020204" pitchFamily="34" charset="0"/>
                  <a:cs typeface="Arial" panose="020B0604020202020204" pitchFamily="34" charset="0"/>
                </a:rPr>
                <a:t>All but 12 Texas terrapin returned from propagation studies</a:t>
              </a:r>
              <a:r>
                <a:rPr lang="en-US" sz="1400" baseline="30000" dirty="0">
                  <a:latin typeface="Arial" panose="020B0604020202020204" pitchFamily="34" charset="0"/>
                  <a:cs typeface="Arial" panose="020B0604020202020204" pitchFamily="34" charset="0"/>
                </a:rPr>
                <a:t>15-16</a:t>
              </a:r>
            </a:p>
          </p:txBody>
        </p:sp>
      </p:grpSp>
      <p:grpSp>
        <p:nvGrpSpPr>
          <p:cNvPr id="46" name="Group 45">
            <a:extLst>
              <a:ext uri="{FF2B5EF4-FFF2-40B4-BE49-F238E27FC236}">
                <a16:creationId xmlns:a16="http://schemas.microsoft.com/office/drawing/2014/main" id="{29DDA24A-47BF-80F9-D920-FEB4C71E3210}"/>
              </a:ext>
            </a:extLst>
          </p:cNvPr>
          <p:cNvGrpSpPr/>
          <p:nvPr/>
        </p:nvGrpSpPr>
        <p:grpSpPr>
          <a:xfrm>
            <a:off x="5720513" y="3419095"/>
            <a:ext cx="1371600" cy="3011459"/>
            <a:chOff x="7488129" y="2679088"/>
            <a:chExt cx="1371600" cy="3011459"/>
          </a:xfrm>
        </p:grpSpPr>
        <p:cxnSp>
          <p:nvCxnSpPr>
            <p:cNvPr id="47" name="Straight Connector 46">
              <a:extLst>
                <a:ext uri="{FF2B5EF4-FFF2-40B4-BE49-F238E27FC236}">
                  <a16:creationId xmlns:a16="http://schemas.microsoft.com/office/drawing/2014/main" id="{E90BCAC8-62BE-83A5-EC0C-A87AC50FE893}"/>
                </a:ext>
              </a:extLst>
            </p:cNvPr>
            <p:cNvCxnSpPr>
              <a:cxnSpLocks/>
              <a:endCxn id="48" idx="0"/>
            </p:cNvCxnSpPr>
            <p:nvPr/>
          </p:nvCxnSpPr>
          <p:spPr>
            <a:xfrm>
              <a:off x="8173929" y="2679088"/>
              <a:ext cx="0" cy="18419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A3C0BF73-CCD9-C9C9-05AA-71FEAC9D1DD2}"/>
                </a:ext>
              </a:extLst>
            </p:cNvPr>
            <p:cNvSpPr txBox="1"/>
            <p:nvPr/>
          </p:nvSpPr>
          <p:spPr>
            <a:xfrm>
              <a:off x="7488129" y="4520996"/>
              <a:ext cx="1371600" cy="116955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1905</a:t>
              </a:r>
            </a:p>
            <a:p>
              <a:pPr algn="ctr"/>
              <a:r>
                <a:rPr lang="en-US" sz="1400" dirty="0">
                  <a:latin typeface="Arial" panose="020B0604020202020204" pitchFamily="34" charset="0"/>
                  <a:cs typeface="Arial" panose="020B0604020202020204" pitchFamily="34" charset="0"/>
                </a:rPr>
                <a:t>Hay describes the Texas subspecies </a:t>
              </a:r>
              <a:r>
                <a:rPr lang="en-US" sz="1400" i="1" dirty="0">
                  <a:latin typeface="Arial" panose="020B0604020202020204" pitchFamily="34" charset="0"/>
                  <a:cs typeface="Arial" panose="020B0604020202020204" pitchFamily="34" charset="0"/>
                </a:rPr>
                <a:t>littoralis</a:t>
              </a:r>
              <a:r>
                <a:rPr lang="en-US" sz="1400" baseline="30000" dirty="0">
                  <a:latin typeface="Arial" panose="020B0604020202020204" pitchFamily="34" charset="0"/>
                  <a:cs typeface="Arial" panose="020B0604020202020204" pitchFamily="34" charset="0"/>
                </a:rPr>
                <a:t>16</a:t>
              </a:r>
              <a:endParaRPr lang="en-US" sz="1400" i="1" baseline="30000" dirty="0">
                <a:latin typeface="Arial" panose="020B0604020202020204" pitchFamily="34" charset="0"/>
                <a:cs typeface="Arial" panose="020B0604020202020204" pitchFamily="34" charset="0"/>
              </a:endParaRPr>
            </a:p>
          </p:txBody>
        </p:sp>
      </p:grpSp>
      <p:grpSp>
        <p:nvGrpSpPr>
          <p:cNvPr id="49" name="Group 48">
            <a:extLst>
              <a:ext uri="{FF2B5EF4-FFF2-40B4-BE49-F238E27FC236}">
                <a16:creationId xmlns:a16="http://schemas.microsoft.com/office/drawing/2014/main" id="{F3BA8464-9B0B-F8DD-884A-D501F1210011}"/>
              </a:ext>
            </a:extLst>
          </p:cNvPr>
          <p:cNvGrpSpPr/>
          <p:nvPr/>
        </p:nvGrpSpPr>
        <p:grpSpPr>
          <a:xfrm>
            <a:off x="7444707" y="1790039"/>
            <a:ext cx="1371600" cy="1608100"/>
            <a:chOff x="1595404" y="4161913"/>
            <a:chExt cx="1371600" cy="1871768"/>
          </a:xfrm>
        </p:grpSpPr>
        <p:cxnSp>
          <p:nvCxnSpPr>
            <p:cNvPr id="50" name="Straight Connector 49">
              <a:extLst>
                <a:ext uri="{FF2B5EF4-FFF2-40B4-BE49-F238E27FC236}">
                  <a16:creationId xmlns:a16="http://schemas.microsoft.com/office/drawing/2014/main" id="{925BE5D3-03AE-41BB-D4CB-5EC5278C5346}"/>
                </a:ext>
              </a:extLst>
            </p:cNvPr>
            <p:cNvCxnSpPr>
              <a:cxnSpLocks/>
              <a:stCxn id="51" idx="2"/>
            </p:cNvCxnSpPr>
            <p:nvPr/>
          </p:nvCxnSpPr>
          <p:spPr>
            <a:xfrm>
              <a:off x="2281204" y="5773996"/>
              <a:ext cx="0" cy="2596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76EE0B6-FAFB-FBDE-C132-1A955AC13A94}"/>
                </a:ext>
              </a:extLst>
            </p:cNvPr>
            <p:cNvSpPr txBox="1"/>
            <p:nvPr/>
          </p:nvSpPr>
          <p:spPr>
            <a:xfrm>
              <a:off x="1595404" y="4161913"/>
              <a:ext cx="1371600" cy="1612083"/>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1920</a:t>
              </a:r>
            </a:p>
            <a:p>
              <a:pPr algn="ctr"/>
              <a:r>
                <a:rPr lang="en-US" sz="1400" dirty="0">
                  <a:latin typeface="Arial" panose="020B0604020202020204" pitchFamily="34" charset="0"/>
                  <a:cs typeface="Arial" panose="020B0604020202020204" pitchFamily="34" charset="0"/>
                </a:rPr>
                <a:t>Height of terrapin stew craze; market price averaged ~$90/dz.</a:t>
              </a:r>
              <a:r>
                <a:rPr lang="en-US" sz="1400" baseline="30000" dirty="0">
                  <a:latin typeface="Arial" panose="020B0604020202020204" pitchFamily="34" charset="0"/>
                  <a:cs typeface="Arial" panose="020B0604020202020204" pitchFamily="34" charset="0"/>
                </a:rPr>
                <a:t>6,17-19</a:t>
              </a:r>
            </a:p>
          </p:txBody>
        </p:sp>
      </p:grpSp>
      <p:grpSp>
        <p:nvGrpSpPr>
          <p:cNvPr id="52" name="Group 51">
            <a:extLst>
              <a:ext uri="{FF2B5EF4-FFF2-40B4-BE49-F238E27FC236}">
                <a16:creationId xmlns:a16="http://schemas.microsoft.com/office/drawing/2014/main" id="{913A83F3-77B1-8437-B237-DE1D8A8F21F7}"/>
              </a:ext>
            </a:extLst>
          </p:cNvPr>
          <p:cNvGrpSpPr/>
          <p:nvPr/>
        </p:nvGrpSpPr>
        <p:grpSpPr>
          <a:xfrm>
            <a:off x="7124667" y="3416321"/>
            <a:ext cx="2011680" cy="3100027"/>
            <a:chOff x="597433" y="2656837"/>
            <a:chExt cx="2011680" cy="3100027"/>
          </a:xfrm>
        </p:grpSpPr>
        <p:cxnSp>
          <p:nvCxnSpPr>
            <p:cNvPr id="53" name="Straight Connector 52">
              <a:extLst>
                <a:ext uri="{FF2B5EF4-FFF2-40B4-BE49-F238E27FC236}">
                  <a16:creationId xmlns:a16="http://schemas.microsoft.com/office/drawing/2014/main" id="{B2E96F54-A11A-9594-51D6-104A39FE2C99}"/>
                </a:ext>
              </a:extLst>
            </p:cNvPr>
            <p:cNvCxnSpPr>
              <a:cxnSpLocks/>
              <a:endCxn id="54" idx="0"/>
            </p:cNvCxnSpPr>
            <p:nvPr/>
          </p:nvCxnSpPr>
          <p:spPr>
            <a:xfrm>
              <a:off x="1603273" y="2656837"/>
              <a:ext cx="0" cy="17284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4D23CB36-E84A-6177-42A9-86656D838339}"/>
                </a:ext>
              </a:extLst>
            </p:cNvPr>
            <p:cNvSpPr txBox="1"/>
            <p:nvPr/>
          </p:nvSpPr>
          <p:spPr>
            <a:xfrm>
              <a:off x="597433" y="4385264"/>
              <a:ext cx="2011680" cy="137160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1920</a:t>
              </a:r>
            </a:p>
            <a:p>
              <a:pPr algn="ctr"/>
              <a:r>
                <a:rPr lang="en-US" sz="1400" dirty="0">
                  <a:latin typeface="Arial" panose="020B0604020202020204" pitchFamily="34" charset="0"/>
                  <a:cs typeface="Arial" panose="020B0604020202020204" pitchFamily="34" charset="0"/>
                </a:rPr>
                <a:t>Prohibition; inaccessibility of brandy attributed to the collapse of the terrapin stew industry</a:t>
              </a:r>
              <a:r>
                <a:rPr lang="en-US" sz="1400" baseline="30000" dirty="0">
                  <a:latin typeface="Arial" panose="020B0604020202020204" pitchFamily="34" charset="0"/>
                  <a:cs typeface="Arial" panose="020B0604020202020204" pitchFamily="34" charset="0"/>
                </a:rPr>
                <a:t>18,20</a:t>
              </a:r>
            </a:p>
          </p:txBody>
        </p:sp>
      </p:grpSp>
      <p:grpSp>
        <p:nvGrpSpPr>
          <p:cNvPr id="61" name="Group 60">
            <a:extLst>
              <a:ext uri="{FF2B5EF4-FFF2-40B4-BE49-F238E27FC236}">
                <a16:creationId xmlns:a16="http://schemas.microsoft.com/office/drawing/2014/main" id="{73E95F0D-9607-CDB2-FE60-7C0FFC3BBB55}"/>
              </a:ext>
            </a:extLst>
          </p:cNvPr>
          <p:cNvGrpSpPr/>
          <p:nvPr/>
        </p:nvGrpSpPr>
        <p:grpSpPr>
          <a:xfrm>
            <a:off x="8069628" y="776997"/>
            <a:ext cx="2007853" cy="2650125"/>
            <a:chOff x="1986740" y="3032467"/>
            <a:chExt cx="2007853" cy="3084644"/>
          </a:xfrm>
        </p:grpSpPr>
        <p:cxnSp>
          <p:nvCxnSpPr>
            <p:cNvPr id="62" name="Straight Connector 61">
              <a:extLst>
                <a:ext uri="{FF2B5EF4-FFF2-40B4-BE49-F238E27FC236}">
                  <a16:creationId xmlns:a16="http://schemas.microsoft.com/office/drawing/2014/main" id="{BD939154-4446-0152-4026-0AEF03776572}"/>
                </a:ext>
              </a:extLst>
            </p:cNvPr>
            <p:cNvCxnSpPr>
              <a:cxnSpLocks/>
              <a:stCxn id="63" idx="2"/>
            </p:cNvCxnSpPr>
            <p:nvPr/>
          </p:nvCxnSpPr>
          <p:spPr>
            <a:xfrm flipH="1">
              <a:off x="2990666" y="4393780"/>
              <a:ext cx="1" cy="17233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6DFC01D7-B199-94D8-B9FE-EB9CA2D9CEEF}"/>
                </a:ext>
              </a:extLst>
            </p:cNvPr>
            <p:cNvSpPr txBox="1"/>
            <p:nvPr/>
          </p:nvSpPr>
          <p:spPr>
            <a:xfrm>
              <a:off x="1986740" y="3032467"/>
              <a:ext cx="2007853" cy="1361313"/>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1929</a:t>
              </a:r>
            </a:p>
            <a:p>
              <a:pPr algn="ctr"/>
              <a:r>
                <a:rPr lang="en-US" sz="1400" dirty="0">
                  <a:latin typeface="Arial" panose="020B0604020202020204" pitchFamily="34" charset="0"/>
                  <a:cs typeface="Arial" panose="020B0604020202020204" pitchFamily="34" charset="0"/>
                </a:rPr>
                <a:t>The Great Depression begins; terrapin stew becomes prohibitively expensive</a:t>
              </a:r>
              <a:r>
                <a:rPr lang="en-US" sz="1400" baseline="30000" dirty="0">
                  <a:latin typeface="Arial" panose="020B0604020202020204" pitchFamily="34" charset="0"/>
                  <a:cs typeface="Arial" panose="020B0604020202020204" pitchFamily="34" charset="0"/>
                </a:rPr>
                <a:t>19</a:t>
              </a:r>
            </a:p>
          </p:txBody>
        </p:sp>
      </p:grpSp>
      <p:grpSp>
        <p:nvGrpSpPr>
          <p:cNvPr id="4096" name="Group 4095">
            <a:extLst>
              <a:ext uri="{FF2B5EF4-FFF2-40B4-BE49-F238E27FC236}">
                <a16:creationId xmlns:a16="http://schemas.microsoft.com/office/drawing/2014/main" id="{F6FBC9FA-8AE9-64C5-A4E8-6B4265649A3F}"/>
              </a:ext>
            </a:extLst>
          </p:cNvPr>
          <p:cNvGrpSpPr/>
          <p:nvPr/>
        </p:nvGrpSpPr>
        <p:grpSpPr>
          <a:xfrm>
            <a:off x="8717245" y="3408871"/>
            <a:ext cx="1828800" cy="2251027"/>
            <a:chOff x="-1108813" y="3299636"/>
            <a:chExt cx="1828800" cy="2219020"/>
          </a:xfrm>
        </p:grpSpPr>
        <p:cxnSp>
          <p:nvCxnSpPr>
            <p:cNvPr id="4097" name="Straight Connector 4096">
              <a:extLst>
                <a:ext uri="{FF2B5EF4-FFF2-40B4-BE49-F238E27FC236}">
                  <a16:creationId xmlns:a16="http://schemas.microsoft.com/office/drawing/2014/main" id="{25830748-3F83-3F69-5591-13609826F81E}"/>
                </a:ext>
              </a:extLst>
            </p:cNvPr>
            <p:cNvCxnSpPr>
              <a:cxnSpLocks/>
              <a:endCxn id="4099" idx="0"/>
            </p:cNvCxnSpPr>
            <p:nvPr/>
          </p:nvCxnSpPr>
          <p:spPr>
            <a:xfrm>
              <a:off x="-194413" y="3299636"/>
              <a:ext cx="0" cy="428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99" name="TextBox 4098">
              <a:extLst>
                <a:ext uri="{FF2B5EF4-FFF2-40B4-BE49-F238E27FC236}">
                  <a16:creationId xmlns:a16="http://schemas.microsoft.com/office/drawing/2014/main" id="{1AEFECE5-5238-54D8-2AEE-DE27D498DC56}"/>
                </a:ext>
              </a:extLst>
            </p:cNvPr>
            <p:cNvSpPr txBox="1"/>
            <p:nvPr/>
          </p:nvSpPr>
          <p:spPr>
            <a:xfrm>
              <a:off x="-1108813" y="3728594"/>
              <a:ext cx="1828800" cy="1790062"/>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1967</a:t>
              </a:r>
            </a:p>
            <a:p>
              <a:pPr algn="ctr"/>
              <a:r>
                <a:rPr lang="en-US" sz="1400" dirty="0">
                  <a:latin typeface="Arial" panose="020B0604020202020204" pitchFamily="34" charset="0"/>
                  <a:cs typeface="Arial" panose="020B0604020202020204" pitchFamily="34" charset="0"/>
                </a:rPr>
                <a:t>Oyster shell dredging peaks; 50.7% of nationwide mining exclusive to Texas</a:t>
              </a:r>
              <a:r>
                <a:rPr lang="en-US" sz="1400" baseline="30000" dirty="0">
                  <a:latin typeface="Arial" panose="020B0604020202020204" pitchFamily="34" charset="0"/>
                  <a:cs typeface="Arial" panose="020B0604020202020204" pitchFamily="34" charset="0"/>
                </a:rPr>
                <a:t>21</a:t>
              </a:r>
            </a:p>
          </p:txBody>
        </p:sp>
      </p:grpSp>
      <p:grpSp>
        <p:nvGrpSpPr>
          <p:cNvPr id="4100" name="Group 4099">
            <a:extLst>
              <a:ext uri="{FF2B5EF4-FFF2-40B4-BE49-F238E27FC236}">
                <a16:creationId xmlns:a16="http://schemas.microsoft.com/office/drawing/2014/main" id="{0CA6DA28-F078-4871-51CD-089BE0D0567B}"/>
              </a:ext>
            </a:extLst>
          </p:cNvPr>
          <p:cNvGrpSpPr/>
          <p:nvPr/>
        </p:nvGrpSpPr>
        <p:grpSpPr>
          <a:xfrm>
            <a:off x="9248370" y="2106371"/>
            <a:ext cx="1371600" cy="1296509"/>
            <a:chOff x="-400654" y="3897892"/>
            <a:chExt cx="1371600" cy="1022625"/>
          </a:xfrm>
        </p:grpSpPr>
        <p:cxnSp>
          <p:nvCxnSpPr>
            <p:cNvPr id="4101" name="Straight Connector 4100">
              <a:extLst>
                <a:ext uri="{FF2B5EF4-FFF2-40B4-BE49-F238E27FC236}">
                  <a16:creationId xmlns:a16="http://schemas.microsoft.com/office/drawing/2014/main" id="{F3ED9F81-9D60-B29D-8CAA-F79DA4AD0539}"/>
                </a:ext>
              </a:extLst>
            </p:cNvPr>
            <p:cNvCxnSpPr>
              <a:cxnSpLocks/>
              <a:stCxn id="4102" idx="2"/>
            </p:cNvCxnSpPr>
            <p:nvPr/>
          </p:nvCxnSpPr>
          <p:spPr>
            <a:xfrm>
              <a:off x="285146" y="4650447"/>
              <a:ext cx="0" cy="2700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02" name="TextBox 4101">
              <a:extLst>
                <a:ext uri="{FF2B5EF4-FFF2-40B4-BE49-F238E27FC236}">
                  <a16:creationId xmlns:a16="http://schemas.microsoft.com/office/drawing/2014/main" id="{586F0F99-8E8C-96A8-DAD3-92021A12A160}"/>
                </a:ext>
              </a:extLst>
            </p:cNvPr>
            <p:cNvSpPr txBox="1"/>
            <p:nvPr/>
          </p:nvSpPr>
          <p:spPr>
            <a:xfrm>
              <a:off x="-400654" y="3897892"/>
              <a:ext cx="1371600" cy="752555"/>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1969</a:t>
              </a:r>
            </a:p>
            <a:p>
              <a:pPr algn="ctr"/>
              <a:r>
                <a:rPr lang="en-US" sz="1400" dirty="0">
                  <a:latin typeface="Arial" panose="020B0604020202020204" pitchFamily="34" charset="0"/>
                  <a:cs typeface="Arial" panose="020B0604020202020204" pitchFamily="34" charset="0"/>
                </a:rPr>
                <a:t>Oyster shell dredging banned</a:t>
              </a:r>
              <a:r>
                <a:rPr lang="en-US" sz="1400" baseline="30000" dirty="0">
                  <a:latin typeface="Arial" panose="020B0604020202020204" pitchFamily="34" charset="0"/>
                  <a:cs typeface="Arial" panose="020B0604020202020204" pitchFamily="34" charset="0"/>
                </a:rPr>
                <a:t>22-26</a:t>
              </a:r>
            </a:p>
          </p:txBody>
        </p:sp>
      </p:grpSp>
      <p:grpSp>
        <p:nvGrpSpPr>
          <p:cNvPr id="4103" name="Group 4102">
            <a:extLst>
              <a:ext uri="{FF2B5EF4-FFF2-40B4-BE49-F238E27FC236}">
                <a16:creationId xmlns:a16="http://schemas.microsoft.com/office/drawing/2014/main" id="{AB47721D-CABD-490F-0F9E-A37C17860AD9}"/>
              </a:ext>
            </a:extLst>
          </p:cNvPr>
          <p:cNvGrpSpPr/>
          <p:nvPr/>
        </p:nvGrpSpPr>
        <p:grpSpPr>
          <a:xfrm>
            <a:off x="10009226" y="3421930"/>
            <a:ext cx="1371600" cy="3199519"/>
            <a:chOff x="-713809" y="3319907"/>
            <a:chExt cx="1371600" cy="3154026"/>
          </a:xfrm>
        </p:grpSpPr>
        <p:cxnSp>
          <p:nvCxnSpPr>
            <p:cNvPr id="4104" name="Straight Connector 4103">
              <a:extLst>
                <a:ext uri="{FF2B5EF4-FFF2-40B4-BE49-F238E27FC236}">
                  <a16:creationId xmlns:a16="http://schemas.microsoft.com/office/drawing/2014/main" id="{A3FEC919-BBA2-46C5-8CBC-D9DC12DD385E}"/>
                </a:ext>
              </a:extLst>
            </p:cNvPr>
            <p:cNvCxnSpPr>
              <a:cxnSpLocks/>
              <a:endCxn id="4105" idx="0"/>
            </p:cNvCxnSpPr>
            <p:nvPr/>
          </p:nvCxnSpPr>
          <p:spPr>
            <a:xfrm flipH="1">
              <a:off x="-28009" y="3319907"/>
              <a:ext cx="137" cy="1788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05" name="TextBox 4104">
              <a:extLst>
                <a:ext uri="{FF2B5EF4-FFF2-40B4-BE49-F238E27FC236}">
                  <a16:creationId xmlns:a16="http://schemas.microsoft.com/office/drawing/2014/main" id="{E6C5B97D-2D32-3B42-C7C3-D0D313DC546C}"/>
                </a:ext>
              </a:extLst>
            </p:cNvPr>
            <p:cNvSpPr txBox="1"/>
            <p:nvPr/>
          </p:nvSpPr>
          <p:spPr>
            <a:xfrm>
              <a:off x="-713809" y="5108631"/>
              <a:ext cx="1371600" cy="1365302"/>
            </a:xfrm>
            <a:prstGeom prst="rect">
              <a:avLst/>
            </a:prstGeom>
            <a:solidFill>
              <a:schemeClr val="bg1"/>
            </a:solidFill>
          </p:spPr>
          <p:txBody>
            <a:bodyPr wrap="square" rtlCol="0">
              <a:spAutoFit/>
            </a:bodyPr>
            <a:lstStyle/>
            <a:p>
              <a:pPr algn="ctr"/>
              <a:r>
                <a:rPr lang="en-US" sz="1400" b="1" dirty="0">
                  <a:latin typeface="Arial" panose="020B0604020202020204" pitchFamily="34" charset="0"/>
                  <a:cs typeface="Arial" panose="020B0604020202020204" pitchFamily="34" charset="0"/>
                </a:rPr>
                <a:t>1994</a:t>
              </a:r>
            </a:p>
            <a:p>
              <a:pPr algn="ctr"/>
              <a:r>
                <a:rPr lang="en-US" sz="1400" dirty="0">
                  <a:latin typeface="Arial" panose="020B0604020202020204" pitchFamily="34" charset="0"/>
                  <a:cs typeface="Arial" panose="020B0604020202020204" pitchFamily="34" charset="0"/>
                </a:rPr>
                <a:t>Terrapin a candidate species for ESA protections</a:t>
              </a:r>
              <a:r>
                <a:rPr lang="en-US" sz="1400" baseline="30000" dirty="0">
                  <a:latin typeface="Arial" panose="020B0604020202020204" pitchFamily="34" charset="0"/>
                  <a:cs typeface="Arial" panose="020B0604020202020204" pitchFamily="34" charset="0"/>
                </a:rPr>
                <a:t>27</a:t>
              </a:r>
            </a:p>
          </p:txBody>
        </p:sp>
      </p:grpSp>
      <p:grpSp>
        <p:nvGrpSpPr>
          <p:cNvPr id="4106" name="Group 4105">
            <a:extLst>
              <a:ext uri="{FF2B5EF4-FFF2-40B4-BE49-F238E27FC236}">
                <a16:creationId xmlns:a16="http://schemas.microsoft.com/office/drawing/2014/main" id="{956E7BAD-8B27-D0A0-781C-923BC94D781B}"/>
              </a:ext>
            </a:extLst>
          </p:cNvPr>
          <p:cNvGrpSpPr/>
          <p:nvPr/>
        </p:nvGrpSpPr>
        <p:grpSpPr>
          <a:xfrm>
            <a:off x="10108985" y="904616"/>
            <a:ext cx="1371600" cy="2499873"/>
            <a:chOff x="-249115" y="2748166"/>
            <a:chExt cx="1795424" cy="2499873"/>
          </a:xfrm>
        </p:grpSpPr>
        <p:cxnSp>
          <p:nvCxnSpPr>
            <p:cNvPr id="4107" name="Straight Connector 4106">
              <a:extLst>
                <a:ext uri="{FF2B5EF4-FFF2-40B4-BE49-F238E27FC236}">
                  <a16:creationId xmlns:a16="http://schemas.microsoft.com/office/drawing/2014/main" id="{B3E9172F-BAE9-A0CE-D7D9-BCF228871E67}"/>
                </a:ext>
              </a:extLst>
            </p:cNvPr>
            <p:cNvCxnSpPr>
              <a:cxnSpLocks/>
              <a:stCxn id="4108" idx="2"/>
            </p:cNvCxnSpPr>
            <p:nvPr/>
          </p:nvCxnSpPr>
          <p:spPr>
            <a:xfrm>
              <a:off x="648597" y="4133161"/>
              <a:ext cx="0" cy="1114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08" name="TextBox 4107">
              <a:extLst>
                <a:ext uri="{FF2B5EF4-FFF2-40B4-BE49-F238E27FC236}">
                  <a16:creationId xmlns:a16="http://schemas.microsoft.com/office/drawing/2014/main" id="{B009CD3D-5FD7-5519-50D3-2FBFC21D540A}"/>
                </a:ext>
              </a:extLst>
            </p:cNvPr>
            <p:cNvSpPr txBox="1"/>
            <p:nvPr/>
          </p:nvSpPr>
          <p:spPr>
            <a:xfrm>
              <a:off x="-249115" y="2748166"/>
              <a:ext cx="1795424" cy="1384995"/>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1996</a:t>
              </a:r>
            </a:p>
            <a:p>
              <a:pPr algn="ctr"/>
              <a:r>
                <a:rPr lang="en-US" sz="1400" dirty="0">
                  <a:latin typeface="Arial" panose="020B0604020202020204" pitchFamily="34" charset="0"/>
                  <a:cs typeface="Arial" panose="020B0604020202020204" pitchFamily="34" charset="0"/>
                </a:rPr>
                <a:t>Terrapin named “globally near-threatened” by IUCN</a:t>
              </a:r>
              <a:r>
                <a:rPr lang="en-US" sz="1400" baseline="30000" dirty="0">
                  <a:latin typeface="Arial" panose="020B0604020202020204" pitchFamily="34" charset="0"/>
                  <a:cs typeface="Arial" panose="020B0604020202020204" pitchFamily="34" charset="0"/>
                </a:rPr>
                <a:t>28</a:t>
              </a:r>
            </a:p>
          </p:txBody>
        </p:sp>
      </p:grpSp>
      <p:grpSp>
        <p:nvGrpSpPr>
          <p:cNvPr id="4109" name="Group 4108">
            <a:extLst>
              <a:ext uri="{FF2B5EF4-FFF2-40B4-BE49-F238E27FC236}">
                <a16:creationId xmlns:a16="http://schemas.microsoft.com/office/drawing/2014/main" id="{C14E5120-BBE1-BB43-D27B-3528316CF706}"/>
              </a:ext>
            </a:extLst>
          </p:cNvPr>
          <p:cNvGrpSpPr/>
          <p:nvPr/>
        </p:nvGrpSpPr>
        <p:grpSpPr>
          <a:xfrm>
            <a:off x="10812618" y="3394451"/>
            <a:ext cx="1371600" cy="1521650"/>
            <a:chOff x="-659389" y="3329690"/>
            <a:chExt cx="1371600" cy="1500014"/>
          </a:xfrm>
        </p:grpSpPr>
        <p:cxnSp>
          <p:nvCxnSpPr>
            <p:cNvPr id="4110" name="Straight Connector 4109">
              <a:extLst>
                <a:ext uri="{FF2B5EF4-FFF2-40B4-BE49-F238E27FC236}">
                  <a16:creationId xmlns:a16="http://schemas.microsoft.com/office/drawing/2014/main" id="{4FD9B17A-9FB7-B737-062C-C3EAFDA2A1F0}"/>
                </a:ext>
              </a:extLst>
            </p:cNvPr>
            <p:cNvCxnSpPr>
              <a:cxnSpLocks/>
              <a:endCxn id="4111" idx="0"/>
            </p:cNvCxnSpPr>
            <p:nvPr/>
          </p:nvCxnSpPr>
          <p:spPr>
            <a:xfrm>
              <a:off x="26411" y="3329690"/>
              <a:ext cx="0" cy="3470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11" name="TextBox 4110">
              <a:extLst>
                <a:ext uri="{FF2B5EF4-FFF2-40B4-BE49-F238E27FC236}">
                  <a16:creationId xmlns:a16="http://schemas.microsoft.com/office/drawing/2014/main" id="{39E6FFAC-C452-5744-3A4A-CF7D46872BD2}"/>
                </a:ext>
              </a:extLst>
            </p:cNvPr>
            <p:cNvSpPr txBox="1"/>
            <p:nvPr/>
          </p:nvSpPr>
          <p:spPr>
            <a:xfrm>
              <a:off x="-659389" y="3676782"/>
              <a:ext cx="1371600" cy="1152922"/>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2002</a:t>
              </a:r>
            </a:p>
            <a:p>
              <a:pPr algn="ctr"/>
              <a:r>
                <a:rPr lang="en-US" sz="1400" dirty="0">
                  <a:latin typeface="Arial" panose="020B0604020202020204" pitchFamily="34" charset="0"/>
                  <a:cs typeface="Arial" panose="020B0604020202020204" pitchFamily="34" charset="0"/>
                </a:rPr>
                <a:t>First nest documented on Texas coast since 1960s</a:t>
              </a:r>
              <a:r>
                <a:rPr lang="en-US" sz="1400" baseline="30000" dirty="0">
                  <a:latin typeface="Arial" panose="020B0604020202020204" pitchFamily="34" charset="0"/>
                  <a:cs typeface="Arial" panose="020B0604020202020204" pitchFamily="34" charset="0"/>
                </a:rPr>
                <a:t>29</a:t>
              </a:r>
            </a:p>
          </p:txBody>
        </p:sp>
      </p:grpSp>
      <p:sp>
        <p:nvSpPr>
          <p:cNvPr id="1066" name="TextBox 1065">
            <a:extLst>
              <a:ext uri="{FF2B5EF4-FFF2-40B4-BE49-F238E27FC236}">
                <a16:creationId xmlns:a16="http://schemas.microsoft.com/office/drawing/2014/main" id="{7C7FEC3A-F633-AA27-BFAB-80E2251F5004}"/>
              </a:ext>
            </a:extLst>
          </p:cNvPr>
          <p:cNvSpPr txBox="1"/>
          <p:nvPr/>
        </p:nvSpPr>
        <p:spPr>
          <a:xfrm>
            <a:off x="0" y="5903893"/>
            <a:ext cx="4611329" cy="954107"/>
          </a:xfrm>
          <a:prstGeom prst="rect">
            <a:avLst/>
          </a:prstGeom>
          <a:noFill/>
        </p:spPr>
        <p:txBody>
          <a:bodyPr wrap="square" numCol="4" rtlCol="0">
            <a:spAutoFit/>
          </a:bodyPr>
          <a:lstStyle/>
          <a:p>
            <a:r>
              <a:rPr lang="en-US" sz="800" baseline="30000" dirty="0">
                <a:latin typeface="Times New Roman" panose="02020603050405020304" pitchFamily="18" charset="0"/>
                <a:cs typeface="Times New Roman" panose="02020603050405020304" pitchFamily="18" charset="0"/>
              </a:rPr>
              <a:t>1</a:t>
            </a:r>
            <a:r>
              <a:rPr lang="en-US" sz="800" dirty="0">
                <a:latin typeface="Times New Roman" panose="02020603050405020304" pitchFamily="18" charset="0"/>
                <a:cs typeface="Times New Roman" panose="02020603050405020304" pitchFamily="18" charset="0"/>
              </a:rPr>
              <a:t>Brennessel 2016</a:t>
            </a:r>
          </a:p>
          <a:p>
            <a:r>
              <a:rPr lang="en-US" sz="800" baseline="30000" dirty="0">
                <a:latin typeface="Times New Roman" panose="02020603050405020304" pitchFamily="18" charset="0"/>
                <a:cs typeface="Times New Roman" panose="02020603050405020304" pitchFamily="18" charset="0"/>
              </a:rPr>
              <a:t>2</a:t>
            </a:r>
            <a:r>
              <a:rPr lang="en-US" sz="800" dirty="0">
                <a:latin typeface="Times New Roman" panose="02020603050405020304" pitchFamily="18" charset="0"/>
                <a:cs typeface="Times New Roman" panose="02020603050405020304" pitchFamily="18" charset="0"/>
              </a:rPr>
              <a:t>Kohout 2010</a:t>
            </a:r>
          </a:p>
          <a:p>
            <a:r>
              <a:rPr lang="en-US" sz="800" baseline="30000" dirty="0">
                <a:latin typeface="Times New Roman" panose="02020603050405020304" pitchFamily="18" charset="0"/>
                <a:cs typeface="Times New Roman" panose="02020603050405020304" pitchFamily="18" charset="0"/>
              </a:rPr>
              <a:t>3</a:t>
            </a:r>
            <a:r>
              <a:rPr lang="en-US" sz="800" dirty="0">
                <a:latin typeface="Times New Roman" panose="02020603050405020304" pitchFamily="18" charset="0"/>
                <a:cs typeface="Times New Roman" panose="02020603050405020304" pitchFamily="18" charset="0"/>
              </a:rPr>
              <a:t>Schoepff 1792</a:t>
            </a:r>
          </a:p>
          <a:p>
            <a:r>
              <a:rPr lang="en-US" sz="800" baseline="30000" dirty="0">
                <a:latin typeface="Times New Roman" panose="02020603050405020304" pitchFamily="18" charset="0"/>
                <a:cs typeface="Times New Roman" panose="02020603050405020304" pitchFamily="18" charset="0"/>
              </a:rPr>
              <a:t>4</a:t>
            </a:r>
            <a:r>
              <a:rPr lang="en-US" sz="800" dirty="0">
                <a:latin typeface="Times New Roman" panose="02020603050405020304" pitchFamily="18" charset="0"/>
                <a:cs typeface="Times New Roman" panose="02020603050405020304" pitchFamily="18" charset="0"/>
              </a:rPr>
              <a:t>Hooten 1847</a:t>
            </a:r>
          </a:p>
          <a:p>
            <a:r>
              <a:rPr lang="en-US" sz="800" baseline="30000" dirty="0">
                <a:latin typeface="Times New Roman" panose="02020603050405020304" pitchFamily="18" charset="0"/>
                <a:cs typeface="Times New Roman" panose="02020603050405020304" pitchFamily="18" charset="0"/>
              </a:rPr>
              <a:t>6</a:t>
            </a:r>
            <a:r>
              <a:rPr lang="en-US" sz="800" dirty="0">
                <a:latin typeface="Times New Roman" panose="02020603050405020304" pitchFamily="18" charset="0"/>
                <a:cs typeface="Times New Roman" panose="02020603050405020304" pitchFamily="18" charset="0"/>
              </a:rPr>
              <a:t>Shaffer et al. 2008</a:t>
            </a:r>
          </a:p>
          <a:p>
            <a:r>
              <a:rPr lang="en-US" sz="800" baseline="30000" dirty="0">
                <a:latin typeface="Times New Roman" panose="02020603050405020304" pitchFamily="18" charset="0"/>
                <a:cs typeface="Times New Roman" panose="02020603050405020304" pitchFamily="18" charset="0"/>
              </a:rPr>
              <a:t>7</a:t>
            </a:r>
            <a:r>
              <a:rPr lang="en-US" sz="800" dirty="0">
                <a:latin typeface="Times New Roman" panose="02020603050405020304" pitchFamily="18" charset="0"/>
                <a:cs typeface="Times New Roman" panose="02020603050405020304" pitchFamily="18" charset="0"/>
              </a:rPr>
              <a:t>Doran 1965</a:t>
            </a:r>
          </a:p>
          <a:p>
            <a:r>
              <a:rPr lang="en-US" sz="800" baseline="30000" dirty="0">
                <a:latin typeface="Times New Roman" panose="02020603050405020304" pitchFamily="18" charset="0"/>
                <a:cs typeface="Times New Roman" panose="02020603050405020304" pitchFamily="18" charset="0"/>
              </a:rPr>
              <a:t>8</a:t>
            </a:r>
            <a:r>
              <a:rPr lang="en-US" sz="800" dirty="0">
                <a:latin typeface="Times New Roman" panose="02020603050405020304" pitchFamily="18" charset="0"/>
                <a:cs typeface="Times New Roman" panose="02020603050405020304" pitchFamily="18" charset="0"/>
              </a:rPr>
              <a:t>Tucker 1929</a:t>
            </a:r>
          </a:p>
          <a:p>
            <a:r>
              <a:rPr lang="en-US" sz="800" baseline="30000" dirty="0">
                <a:latin typeface="Times New Roman" panose="02020603050405020304" pitchFamily="18" charset="0"/>
                <a:cs typeface="Times New Roman" panose="02020603050405020304" pitchFamily="18" charset="0"/>
              </a:rPr>
              <a:t>9</a:t>
            </a:r>
            <a:r>
              <a:rPr lang="en-US" sz="800" dirty="0">
                <a:latin typeface="Times New Roman" panose="02020603050405020304" pitchFamily="18" charset="0"/>
                <a:cs typeface="Times New Roman" panose="02020603050405020304" pitchFamily="18" charset="0"/>
              </a:rPr>
              <a:t>Galstoff 1931</a:t>
            </a:r>
          </a:p>
          <a:p>
            <a:r>
              <a:rPr lang="en-US" sz="800" baseline="30000" dirty="0">
                <a:latin typeface="Times New Roman" panose="02020603050405020304" pitchFamily="18" charset="0"/>
                <a:cs typeface="Times New Roman" panose="02020603050405020304" pitchFamily="18" charset="0"/>
              </a:rPr>
              <a:t>10</a:t>
            </a:r>
            <a:r>
              <a:rPr lang="en-US" sz="800" dirty="0">
                <a:latin typeface="Times New Roman" panose="02020603050405020304" pitchFamily="18" charset="0"/>
                <a:cs typeface="Times New Roman" panose="02020603050405020304" pitchFamily="18" charset="0"/>
              </a:rPr>
              <a:t>Hoffstetter 1977</a:t>
            </a:r>
          </a:p>
          <a:p>
            <a:r>
              <a:rPr lang="en-US" sz="800" baseline="30000" dirty="0">
                <a:latin typeface="Times New Roman" panose="02020603050405020304" pitchFamily="18" charset="0"/>
                <a:cs typeface="Times New Roman" panose="02020603050405020304" pitchFamily="18" charset="0"/>
              </a:rPr>
              <a:t>11</a:t>
            </a:r>
            <a:r>
              <a:rPr lang="en-US" sz="800" dirty="0">
                <a:latin typeface="Times New Roman" panose="02020603050405020304" pitchFamily="18" charset="0"/>
                <a:cs typeface="Times New Roman" panose="02020603050405020304" pitchFamily="18" charset="0"/>
              </a:rPr>
              <a:t>Henson 1993</a:t>
            </a:r>
          </a:p>
          <a:p>
            <a:r>
              <a:rPr lang="en-US" sz="800" baseline="30000" dirty="0">
                <a:latin typeface="Times New Roman" panose="02020603050405020304" pitchFamily="18" charset="0"/>
                <a:cs typeface="Times New Roman" panose="02020603050405020304" pitchFamily="18" charset="0"/>
              </a:rPr>
              <a:t>12</a:t>
            </a:r>
            <a:r>
              <a:rPr lang="en-US" sz="800" dirty="0">
                <a:latin typeface="Times New Roman" panose="02020603050405020304" pitchFamily="18" charset="0"/>
                <a:cs typeface="Times New Roman" panose="02020603050405020304" pitchFamily="18" charset="0"/>
              </a:rPr>
              <a:t>Texas Legislature 1895</a:t>
            </a:r>
          </a:p>
          <a:p>
            <a:r>
              <a:rPr lang="en-US" sz="800" baseline="30000" dirty="0">
                <a:latin typeface="Times New Roman" panose="02020603050405020304" pitchFamily="18" charset="0"/>
                <a:cs typeface="Times New Roman" panose="02020603050405020304" pitchFamily="18" charset="0"/>
              </a:rPr>
              <a:t>13</a:t>
            </a:r>
            <a:r>
              <a:rPr lang="en-US" sz="800" dirty="0">
                <a:latin typeface="Times New Roman" panose="02020603050405020304" pitchFamily="18" charset="0"/>
                <a:cs typeface="Times New Roman" panose="02020603050405020304" pitchFamily="18" charset="0"/>
              </a:rPr>
              <a:t>Townsend 1899</a:t>
            </a:r>
          </a:p>
          <a:p>
            <a:r>
              <a:rPr lang="en-US" sz="800" baseline="30000" dirty="0">
                <a:latin typeface="Times New Roman" panose="02020603050405020304" pitchFamily="18" charset="0"/>
                <a:cs typeface="Times New Roman" panose="02020603050405020304" pitchFamily="18" charset="0"/>
              </a:rPr>
              <a:t>14</a:t>
            </a:r>
            <a:r>
              <a:rPr lang="en-US" sz="800" dirty="0">
                <a:latin typeface="Times New Roman" panose="02020603050405020304" pitchFamily="18" charset="0"/>
                <a:cs typeface="Times New Roman" panose="02020603050405020304" pitchFamily="18" charset="0"/>
              </a:rPr>
              <a:t>Doughty 1984</a:t>
            </a:r>
          </a:p>
          <a:p>
            <a:r>
              <a:rPr lang="en-US" sz="800" baseline="30000" dirty="0">
                <a:latin typeface="Times New Roman" panose="02020603050405020304" pitchFamily="18" charset="0"/>
                <a:cs typeface="Times New Roman" panose="02020603050405020304" pitchFamily="18" charset="0"/>
              </a:rPr>
              <a:t>15</a:t>
            </a:r>
            <a:r>
              <a:rPr lang="en-US" sz="800" dirty="0">
                <a:latin typeface="Times New Roman" panose="02020603050405020304" pitchFamily="18" charset="0"/>
                <a:cs typeface="Times New Roman" panose="02020603050405020304" pitchFamily="18" charset="0"/>
              </a:rPr>
              <a:t>Barney 1922</a:t>
            </a:r>
          </a:p>
          <a:p>
            <a:r>
              <a:rPr lang="en-US" sz="800" baseline="30000" dirty="0">
                <a:latin typeface="Times New Roman" panose="02020603050405020304" pitchFamily="18" charset="0"/>
                <a:cs typeface="Times New Roman" panose="02020603050405020304" pitchFamily="18" charset="0"/>
              </a:rPr>
              <a:t>16</a:t>
            </a:r>
            <a:r>
              <a:rPr lang="en-US" sz="800" dirty="0">
                <a:latin typeface="Times New Roman" panose="02020603050405020304" pitchFamily="18" charset="0"/>
                <a:cs typeface="Times New Roman" panose="02020603050405020304" pitchFamily="18" charset="0"/>
              </a:rPr>
              <a:t>Hay 1904</a:t>
            </a:r>
          </a:p>
          <a:p>
            <a:r>
              <a:rPr lang="en-US" sz="800" baseline="30000" dirty="0">
                <a:latin typeface="Times New Roman" panose="02020603050405020304" pitchFamily="18" charset="0"/>
                <a:cs typeface="Times New Roman" panose="02020603050405020304" pitchFamily="18" charset="0"/>
              </a:rPr>
              <a:t>17</a:t>
            </a:r>
            <a:r>
              <a:rPr lang="en-US" sz="800" dirty="0">
                <a:latin typeface="Times New Roman" panose="02020603050405020304" pitchFamily="18" charset="0"/>
                <a:cs typeface="Times New Roman" panose="02020603050405020304" pitchFamily="18" charset="0"/>
              </a:rPr>
              <a:t>Coker 1920</a:t>
            </a:r>
          </a:p>
          <a:p>
            <a:r>
              <a:rPr lang="en-US" sz="800" baseline="30000" dirty="0">
                <a:latin typeface="Times New Roman" panose="02020603050405020304" pitchFamily="18" charset="0"/>
                <a:cs typeface="Times New Roman" panose="02020603050405020304" pitchFamily="18" charset="0"/>
              </a:rPr>
              <a:t>18</a:t>
            </a:r>
            <a:r>
              <a:rPr lang="en-US" sz="800" dirty="0">
                <a:latin typeface="Times New Roman" panose="02020603050405020304" pitchFamily="18" charset="0"/>
                <a:cs typeface="Times New Roman" panose="02020603050405020304" pitchFamily="18" charset="0"/>
              </a:rPr>
              <a:t>Martin1989</a:t>
            </a:r>
          </a:p>
          <a:p>
            <a:r>
              <a:rPr lang="en-US" sz="800" baseline="30000" dirty="0">
                <a:latin typeface="Times New Roman" panose="02020603050405020304" pitchFamily="18" charset="0"/>
                <a:cs typeface="Times New Roman" panose="02020603050405020304" pitchFamily="18" charset="0"/>
              </a:rPr>
              <a:t>19</a:t>
            </a:r>
            <a:r>
              <a:rPr lang="en-US" sz="800" dirty="0">
                <a:latin typeface="Times New Roman" panose="02020603050405020304" pitchFamily="18" charset="0"/>
                <a:cs typeface="Times New Roman" panose="02020603050405020304" pitchFamily="18" charset="0"/>
              </a:rPr>
              <a:t>Morise 2010</a:t>
            </a:r>
          </a:p>
          <a:p>
            <a:r>
              <a:rPr lang="en-US" sz="800" baseline="30000" dirty="0">
                <a:latin typeface="Times New Roman" panose="02020603050405020304" pitchFamily="18" charset="0"/>
                <a:cs typeface="Times New Roman" panose="02020603050405020304" pitchFamily="18" charset="0"/>
              </a:rPr>
              <a:t>20</a:t>
            </a:r>
            <a:r>
              <a:rPr lang="en-US" sz="800" dirty="0">
                <a:latin typeface="Times New Roman" panose="02020603050405020304" pitchFamily="18" charset="0"/>
                <a:cs typeface="Times New Roman" panose="02020603050405020304" pitchFamily="18" charset="0"/>
              </a:rPr>
              <a:t>TPWD 2007b</a:t>
            </a:r>
          </a:p>
          <a:p>
            <a:r>
              <a:rPr lang="en-US" sz="800" baseline="30000" dirty="0">
                <a:latin typeface="Times New Roman" panose="02020603050405020304" pitchFamily="18" charset="0"/>
                <a:cs typeface="Times New Roman" panose="02020603050405020304" pitchFamily="18" charset="0"/>
              </a:rPr>
              <a:t>21</a:t>
            </a:r>
            <a:r>
              <a:rPr lang="en-US" sz="800" dirty="0">
                <a:latin typeface="Times New Roman" panose="02020603050405020304" pitchFamily="18" charset="0"/>
                <a:cs typeface="Times New Roman" panose="02020603050405020304" pitchFamily="18" charset="0"/>
              </a:rPr>
              <a:t>Arndt 1976</a:t>
            </a:r>
          </a:p>
          <a:p>
            <a:r>
              <a:rPr lang="en-US" sz="800" baseline="30000" dirty="0">
                <a:latin typeface="Times New Roman" panose="02020603050405020304" pitchFamily="18" charset="0"/>
                <a:cs typeface="Times New Roman" panose="02020603050405020304" pitchFamily="18" charset="0"/>
              </a:rPr>
              <a:t>22</a:t>
            </a:r>
            <a:r>
              <a:rPr lang="en-US" sz="800" dirty="0">
                <a:latin typeface="Times New Roman" panose="02020603050405020304" pitchFamily="18" charset="0"/>
                <a:cs typeface="Times New Roman" panose="02020603050405020304" pitchFamily="18" charset="0"/>
              </a:rPr>
              <a:t>Hoffstetter 1960</a:t>
            </a:r>
          </a:p>
          <a:p>
            <a:r>
              <a:rPr lang="en-US" sz="800" baseline="30000" dirty="0">
                <a:latin typeface="Times New Roman" panose="02020603050405020304" pitchFamily="18" charset="0"/>
                <a:cs typeface="Times New Roman" panose="02020603050405020304" pitchFamily="18" charset="0"/>
              </a:rPr>
              <a:t>23</a:t>
            </a:r>
            <a:r>
              <a:rPr lang="en-US" sz="800" dirty="0">
                <a:latin typeface="Times New Roman" panose="02020603050405020304" pitchFamily="18" charset="0"/>
                <a:cs typeface="Times New Roman" panose="02020603050405020304" pitchFamily="18" charset="0"/>
              </a:rPr>
              <a:t>Benefield 1976</a:t>
            </a:r>
          </a:p>
          <a:p>
            <a:r>
              <a:rPr lang="en-US" sz="800" baseline="30000" dirty="0">
                <a:latin typeface="Times New Roman" panose="02020603050405020304" pitchFamily="18" charset="0"/>
                <a:cs typeface="Times New Roman" panose="02020603050405020304" pitchFamily="18" charset="0"/>
              </a:rPr>
              <a:t>24</a:t>
            </a:r>
            <a:r>
              <a:rPr lang="en-US" sz="800" dirty="0">
                <a:latin typeface="Times New Roman" panose="02020603050405020304" pitchFamily="18" charset="0"/>
                <a:cs typeface="Times New Roman" panose="02020603050405020304" pitchFamily="18" charset="0"/>
              </a:rPr>
              <a:t>Garcia 1979</a:t>
            </a:r>
          </a:p>
          <a:p>
            <a:r>
              <a:rPr lang="en-US" sz="800" baseline="30000" dirty="0">
                <a:latin typeface="Times New Roman" panose="02020603050405020304" pitchFamily="18" charset="0"/>
                <a:cs typeface="Times New Roman" panose="02020603050405020304" pitchFamily="18" charset="0"/>
              </a:rPr>
              <a:t>25</a:t>
            </a:r>
            <a:r>
              <a:rPr lang="en-US" sz="800" dirty="0">
                <a:latin typeface="Times New Roman" panose="02020603050405020304" pitchFamily="18" charset="0"/>
                <a:cs typeface="Times New Roman" panose="02020603050405020304" pitchFamily="18" charset="0"/>
              </a:rPr>
              <a:t>Crowe 1984</a:t>
            </a:r>
          </a:p>
          <a:p>
            <a:r>
              <a:rPr lang="en-US" sz="800" baseline="30000" dirty="0">
                <a:latin typeface="Times New Roman" panose="02020603050405020304" pitchFamily="18" charset="0"/>
                <a:cs typeface="Times New Roman" panose="02020603050405020304" pitchFamily="18" charset="0"/>
              </a:rPr>
              <a:t>26</a:t>
            </a:r>
            <a:r>
              <a:rPr lang="en-US" sz="800" dirty="0">
                <a:latin typeface="Times New Roman" panose="02020603050405020304" pitchFamily="18" charset="0"/>
                <a:cs typeface="Times New Roman" panose="02020603050405020304" pitchFamily="18" charset="0"/>
              </a:rPr>
              <a:t>Gallaway 2011</a:t>
            </a:r>
          </a:p>
          <a:p>
            <a:r>
              <a:rPr lang="en-US" sz="800" baseline="30000" dirty="0">
                <a:latin typeface="Times New Roman" panose="02020603050405020304" pitchFamily="18" charset="0"/>
                <a:cs typeface="Times New Roman" panose="02020603050405020304" pitchFamily="18" charset="0"/>
              </a:rPr>
              <a:t>27</a:t>
            </a:r>
            <a:r>
              <a:rPr lang="en-US" sz="800" dirty="0">
                <a:latin typeface="Times New Roman" panose="02020603050405020304" pitchFamily="18" charset="0"/>
                <a:cs typeface="Times New Roman" panose="02020603050405020304" pitchFamily="18" charset="0"/>
              </a:rPr>
              <a:t>Beattie 1994</a:t>
            </a:r>
          </a:p>
          <a:p>
            <a:r>
              <a:rPr lang="en-US" sz="800" baseline="30000" dirty="0">
                <a:latin typeface="Times New Roman" panose="02020603050405020304" pitchFamily="18" charset="0"/>
                <a:cs typeface="Times New Roman" panose="02020603050405020304" pitchFamily="18" charset="0"/>
              </a:rPr>
              <a:t>28</a:t>
            </a:r>
            <a:r>
              <a:rPr lang="en-US" sz="800" dirty="0">
                <a:latin typeface="Times New Roman" panose="02020603050405020304" pitchFamily="18" charset="0"/>
                <a:cs typeface="Times New Roman" panose="02020603050405020304" pitchFamily="18" charset="0"/>
              </a:rPr>
              <a:t>Outerbridge 2014</a:t>
            </a:r>
          </a:p>
          <a:p>
            <a:r>
              <a:rPr lang="en-US" sz="800" baseline="30000" dirty="0">
                <a:latin typeface="Times New Roman" panose="02020603050405020304" pitchFamily="18" charset="0"/>
                <a:cs typeface="Times New Roman" panose="02020603050405020304" pitchFamily="18" charset="0"/>
              </a:rPr>
              <a:t>29</a:t>
            </a:r>
            <a:r>
              <a:rPr lang="en-US" sz="800" dirty="0">
                <a:latin typeface="Times New Roman" panose="02020603050405020304" pitchFamily="18" charset="0"/>
                <a:cs typeface="Times New Roman" panose="02020603050405020304" pitchFamily="18" charset="0"/>
              </a:rPr>
              <a:t>Hogan 2003</a:t>
            </a:r>
          </a:p>
        </p:txBody>
      </p:sp>
    </p:spTree>
    <p:extLst>
      <p:ext uri="{BB962C8B-B14F-4D97-AF65-F5344CB8AC3E}">
        <p14:creationId xmlns:p14="http://schemas.microsoft.com/office/powerpoint/2010/main" val="291635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09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0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10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10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A85C5-20C5-C003-0BF6-F703591600B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40BA6F3-8A17-52C4-B7B8-8F27A4B4DD2E}"/>
              </a:ext>
            </a:extLst>
          </p:cNvPr>
          <p:cNvGrpSpPr/>
          <p:nvPr/>
        </p:nvGrpSpPr>
        <p:grpSpPr>
          <a:xfrm>
            <a:off x="9967351" y="6082236"/>
            <a:ext cx="2156409" cy="695190"/>
            <a:chOff x="9967351" y="6082236"/>
            <a:chExt cx="2156409" cy="695190"/>
          </a:xfrm>
        </p:grpSpPr>
        <p:pic>
          <p:nvPicPr>
            <p:cNvPr id="5" name="Picture 4">
              <a:extLst>
                <a:ext uri="{FF2B5EF4-FFF2-40B4-BE49-F238E27FC236}">
                  <a16:creationId xmlns:a16="http://schemas.microsoft.com/office/drawing/2014/main" id="{08315F20-C265-0215-A316-BC7C5791B1B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8" name="Group 7">
              <a:extLst>
                <a:ext uri="{FF2B5EF4-FFF2-40B4-BE49-F238E27FC236}">
                  <a16:creationId xmlns:a16="http://schemas.microsoft.com/office/drawing/2014/main" id="{50D061FE-AA26-F3DC-9699-09426B76BBD5}"/>
                </a:ext>
              </a:extLst>
            </p:cNvPr>
            <p:cNvGrpSpPr>
              <a:grpSpLocks noChangeAspect="1"/>
            </p:cNvGrpSpPr>
            <p:nvPr/>
          </p:nvGrpSpPr>
          <p:grpSpPr>
            <a:xfrm>
              <a:off x="11181594" y="6082236"/>
              <a:ext cx="942166" cy="685800"/>
              <a:chOff x="10437541" y="5330284"/>
              <a:chExt cx="1597160" cy="1162568"/>
            </a:xfrm>
          </p:grpSpPr>
          <p:sp>
            <p:nvSpPr>
              <p:cNvPr id="9" name="Rectangle 8">
                <a:extLst>
                  <a:ext uri="{FF2B5EF4-FFF2-40B4-BE49-F238E27FC236}">
                    <a16:creationId xmlns:a16="http://schemas.microsoft.com/office/drawing/2014/main" id="{DC38AB6A-A932-F67B-E0F7-370B4D4D07F9}"/>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0D18695-72B0-71A4-878A-67B4485722B2}"/>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2" name="Title 1">
            <a:extLst>
              <a:ext uri="{FF2B5EF4-FFF2-40B4-BE49-F238E27FC236}">
                <a16:creationId xmlns:a16="http://schemas.microsoft.com/office/drawing/2014/main" id="{3FCBB01F-78CE-7EEB-B50D-479D56E0BDC2}"/>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Effects of Oyster Harvesting in Galveston Bay</a:t>
            </a:r>
          </a:p>
        </p:txBody>
      </p:sp>
      <p:grpSp>
        <p:nvGrpSpPr>
          <p:cNvPr id="4115" name="Group 4114">
            <a:extLst>
              <a:ext uri="{FF2B5EF4-FFF2-40B4-BE49-F238E27FC236}">
                <a16:creationId xmlns:a16="http://schemas.microsoft.com/office/drawing/2014/main" id="{898A738A-4772-6DFC-4368-99BB4404D7AB}"/>
              </a:ext>
            </a:extLst>
          </p:cNvPr>
          <p:cNvGrpSpPr/>
          <p:nvPr/>
        </p:nvGrpSpPr>
        <p:grpSpPr>
          <a:xfrm>
            <a:off x="1619359" y="884903"/>
            <a:ext cx="8953282" cy="5827569"/>
            <a:chOff x="842610" y="914400"/>
            <a:chExt cx="8953282" cy="5827569"/>
          </a:xfrm>
        </p:grpSpPr>
        <p:grpSp>
          <p:nvGrpSpPr>
            <p:cNvPr id="55" name="Group 54">
              <a:extLst>
                <a:ext uri="{FF2B5EF4-FFF2-40B4-BE49-F238E27FC236}">
                  <a16:creationId xmlns:a16="http://schemas.microsoft.com/office/drawing/2014/main" id="{16A645CB-6EC6-220F-8B52-72EAFBC56809}"/>
                </a:ext>
              </a:extLst>
            </p:cNvPr>
            <p:cNvGrpSpPr>
              <a:grpSpLocks noChangeAspect="1"/>
            </p:cNvGrpSpPr>
            <p:nvPr/>
          </p:nvGrpSpPr>
          <p:grpSpPr>
            <a:xfrm>
              <a:off x="842610" y="914400"/>
              <a:ext cx="4476641" cy="5801032"/>
              <a:chOff x="473597" y="599405"/>
              <a:chExt cx="4799413" cy="6219288"/>
            </a:xfrm>
          </p:grpSpPr>
          <p:pic>
            <p:nvPicPr>
              <p:cNvPr id="59" name="Picture 58">
                <a:extLst>
                  <a:ext uri="{FF2B5EF4-FFF2-40B4-BE49-F238E27FC236}">
                    <a16:creationId xmlns:a16="http://schemas.microsoft.com/office/drawing/2014/main" id="{A5CE1D84-FF80-C215-BA3E-8E338F1BAA79}"/>
                  </a:ext>
                </a:extLst>
              </p:cNvPr>
              <p:cNvPicPr/>
              <p:nvPr/>
            </p:nvPicPr>
            <p:blipFill rotWithShape="1">
              <a:blip r:embed="rId5" cstate="print">
                <a:lum bright="-20000" contrast="40000"/>
              </a:blip>
              <a:srcRect l="38" t="-37" r="365" b="47"/>
              <a:stretch/>
            </p:blipFill>
            <p:spPr bwMode="auto">
              <a:xfrm>
                <a:off x="473597" y="599405"/>
                <a:ext cx="4799413" cy="6219288"/>
              </a:xfrm>
              <a:prstGeom prst="rect">
                <a:avLst/>
              </a:prstGeom>
              <a:ln w="38100" cap="sq">
                <a:noFill/>
                <a:prstDash val="solid"/>
                <a:miter lim="800000"/>
              </a:ln>
              <a:effectLst/>
            </p:spPr>
          </p:pic>
          <p:sp>
            <p:nvSpPr>
              <p:cNvPr id="60" name="TextBox 59">
                <a:extLst>
                  <a:ext uri="{FF2B5EF4-FFF2-40B4-BE49-F238E27FC236}">
                    <a16:creationId xmlns:a16="http://schemas.microsoft.com/office/drawing/2014/main" id="{A86F8C5F-776A-B92D-BEEF-44AC54D77D81}"/>
                  </a:ext>
                </a:extLst>
              </p:cNvPr>
              <p:cNvSpPr txBox="1"/>
              <p:nvPr/>
            </p:nvSpPr>
            <p:spPr>
              <a:xfrm>
                <a:off x="576071" y="722376"/>
                <a:ext cx="1019113" cy="494951"/>
              </a:xfrm>
              <a:prstGeom prst="rect">
                <a:avLst/>
              </a:prstGeom>
              <a:noFill/>
            </p:spPr>
            <p:txBody>
              <a:bodyPr wrap="square" rtlCol="0">
                <a:spAutoFit/>
              </a:bodyPr>
              <a:lstStyle/>
              <a:p>
                <a:r>
                  <a:rPr lang="en-US" sz="2400" b="1" dirty="0"/>
                  <a:t>1851</a:t>
                </a:r>
              </a:p>
            </p:txBody>
          </p:sp>
        </p:grpSp>
        <p:grpSp>
          <p:nvGrpSpPr>
            <p:cNvPr id="56" name="Group 55">
              <a:extLst>
                <a:ext uri="{FF2B5EF4-FFF2-40B4-BE49-F238E27FC236}">
                  <a16:creationId xmlns:a16="http://schemas.microsoft.com/office/drawing/2014/main" id="{046E067F-178C-72D6-8B5D-224FD921D15E}"/>
                </a:ext>
              </a:extLst>
            </p:cNvPr>
            <p:cNvGrpSpPr>
              <a:grpSpLocks noChangeAspect="1"/>
            </p:cNvGrpSpPr>
            <p:nvPr/>
          </p:nvGrpSpPr>
          <p:grpSpPr>
            <a:xfrm>
              <a:off x="5319251" y="914400"/>
              <a:ext cx="4476641" cy="5827569"/>
              <a:chOff x="3415319" y="599404"/>
              <a:chExt cx="3160922" cy="4114800"/>
            </a:xfrm>
          </p:grpSpPr>
          <p:pic>
            <p:nvPicPr>
              <p:cNvPr id="57" name="Picture 56">
                <a:extLst>
                  <a:ext uri="{FF2B5EF4-FFF2-40B4-BE49-F238E27FC236}">
                    <a16:creationId xmlns:a16="http://schemas.microsoft.com/office/drawing/2014/main" id="{C977C96A-3239-CAEE-3D2C-9E059D593569}"/>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415319" y="599404"/>
                <a:ext cx="3160922" cy="4114800"/>
              </a:xfrm>
              <a:prstGeom prst="rect">
                <a:avLst/>
              </a:prstGeom>
            </p:spPr>
          </p:pic>
          <p:sp>
            <p:nvSpPr>
              <p:cNvPr id="58" name="TextBox 57">
                <a:extLst>
                  <a:ext uri="{FF2B5EF4-FFF2-40B4-BE49-F238E27FC236}">
                    <a16:creationId xmlns:a16="http://schemas.microsoft.com/office/drawing/2014/main" id="{BD9BF7D7-BA56-C013-8FDA-89CCE279A270}"/>
                  </a:ext>
                </a:extLst>
              </p:cNvPr>
              <p:cNvSpPr txBox="1"/>
              <p:nvPr/>
            </p:nvSpPr>
            <p:spPr>
              <a:xfrm>
                <a:off x="5749081" y="693250"/>
                <a:ext cx="756240" cy="325978"/>
              </a:xfrm>
              <a:prstGeom prst="rect">
                <a:avLst/>
              </a:prstGeom>
              <a:noFill/>
            </p:spPr>
            <p:txBody>
              <a:bodyPr wrap="square" rtlCol="0">
                <a:spAutoFit/>
              </a:bodyPr>
              <a:lstStyle/>
              <a:p>
                <a:pPr algn="r"/>
                <a:r>
                  <a:rPr lang="en-US" sz="2400" b="1" dirty="0">
                    <a:solidFill>
                      <a:schemeClr val="bg1"/>
                    </a:solidFill>
                  </a:rPr>
                  <a:t>2016</a:t>
                </a:r>
              </a:p>
            </p:txBody>
          </p:sp>
        </p:grpSp>
      </p:grpSp>
      <p:sp>
        <p:nvSpPr>
          <p:cNvPr id="4098" name="Rectangle 4097">
            <a:extLst>
              <a:ext uri="{FF2B5EF4-FFF2-40B4-BE49-F238E27FC236}">
                <a16:creationId xmlns:a16="http://schemas.microsoft.com/office/drawing/2014/main" id="{E6E6FFAC-34EE-DFA0-BAB4-65B5D22E02E0}"/>
              </a:ext>
            </a:extLst>
          </p:cNvPr>
          <p:cNvSpPr/>
          <p:nvPr/>
        </p:nvSpPr>
        <p:spPr>
          <a:xfrm rot="20549406">
            <a:off x="6574123" y="3368364"/>
            <a:ext cx="1975336" cy="6616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3" name="Rectangle 4112">
            <a:extLst>
              <a:ext uri="{FF2B5EF4-FFF2-40B4-BE49-F238E27FC236}">
                <a16:creationId xmlns:a16="http://schemas.microsoft.com/office/drawing/2014/main" id="{5E11D898-0B4D-8FFE-98CE-40D0941401E6}"/>
              </a:ext>
            </a:extLst>
          </p:cNvPr>
          <p:cNvSpPr/>
          <p:nvPr/>
        </p:nvSpPr>
        <p:spPr>
          <a:xfrm rot="20549406">
            <a:off x="2185189" y="3368362"/>
            <a:ext cx="1975336" cy="6616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72E450C3-CA5B-34B4-A26B-D560A9BCA5E3}"/>
              </a:ext>
            </a:extLst>
          </p:cNvPr>
          <p:cNvCxnSpPr>
            <a:cxnSpLocks/>
          </p:cNvCxnSpPr>
          <p:nvPr/>
        </p:nvCxnSpPr>
        <p:spPr>
          <a:xfrm>
            <a:off x="6879265" y="2562447"/>
            <a:ext cx="1137684" cy="2583711"/>
          </a:xfrm>
          <a:prstGeom prst="line">
            <a:avLst/>
          </a:prstGeom>
          <a:ln w="1905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98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8" grpId="1" animBg="1"/>
      <p:bldP spid="41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E87D9FB-4524-A4A9-8D94-B74D86BED268}"/>
              </a:ext>
            </a:extLst>
          </p:cNvPr>
          <p:cNvGrpSpPr/>
          <p:nvPr/>
        </p:nvGrpSpPr>
        <p:grpSpPr>
          <a:xfrm>
            <a:off x="9967351" y="6082236"/>
            <a:ext cx="2156409" cy="695190"/>
            <a:chOff x="9967351" y="6082236"/>
            <a:chExt cx="2156409" cy="695190"/>
          </a:xfrm>
        </p:grpSpPr>
        <p:pic>
          <p:nvPicPr>
            <p:cNvPr id="16" name="Picture 15">
              <a:extLst>
                <a:ext uri="{FF2B5EF4-FFF2-40B4-BE49-F238E27FC236}">
                  <a16:creationId xmlns:a16="http://schemas.microsoft.com/office/drawing/2014/main" id="{949BC45F-EF24-1DC5-F6AC-9F6829279B8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7" name="Group 16">
              <a:extLst>
                <a:ext uri="{FF2B5EF4-FFF2-40B4-BE49-F238E27FC236}">
                  <a16:creationId xmlns:a16="http://schemas.microsoft.com/office/drawing/2014/main" id="{0E32D6FC-4697-9A69-E61A-A5F10A2AE51B}"/>
                </a:ext>
              </a:extLst>
            </p:cNvPr>
            <p:cNvGrpSpPr>
              <a:grpSpLocks noChangeAspect="1"/>
            </p:cNvGrpSpPr>
            <p:nvPr/>
          </p:nvGrpSpPr>
          <p:grpSpPr>
            <a:xfrm>
              <a:off x="11181594" y="6082236"/>
              <a:ext cx="942166" cy="685800"/>
              <a:chOff x="10437541" y="5330284"/>
              <a:chExt cx="1597160" cy="1162568"/>
            </a:xfrm>
          </p:grpSpPr>
          <p:sp>
            <p:nvSpPr>
              <p:cNvPr id="18" name="Rectangle 17">
                <a:extLst>
                  <a:ext uri="{FF2B5EF4-FFF2-40B4-BE49-F238E27FC236}">
                    <a16:creationId xmlns:a16="http://schemas.microsoft.com/office/drawing/2014/main" id="{23E68F23-792D-8068-A2B5-1B8240847752}"/>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1970A19-56D5-BAB2-7BA2-E28466F83977}"/>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pSp>
        <p:nvGrpSpPr>
          <p:cNvPr id="5" name="Group 4">
            <a:extLst>
              <a:ext uri="{FF2B5EF4-FFF2-40B4-BE49-F238E27FC236}">
                <a16:creationId xmlns:a16="http://schemas.microsoft.com/office/drawing/2014/main" id="{49AE044A-C597-4E9E-B0C6-D7627029E1EB}"/>
              </a:ext>
            </a:extLst>
          </p:cNvPr>
          <p:cNvGrpSpPr/>
          <p:nvPr/>
        </p:nvGrpSpPr>
        <p:grpSpPr>
          <a:xfrm>
            <a:off x="-763234" y="-228595"/>
            <a:ext cx="7313838" cy="7315200"/>
            <a:chOff x="970909" y="-331072"/>
            <a:chExt cx="7313838" cy="7315200"/>
          </a:xfrm>
        </p:grpSpPr>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909" y="-331072"/>
              <a:ext cx="7313838" cy="73152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0909" y="-331072"/>
              <a:ext cx="7313838" cy="7315200"/>
            </a:xfrm>
            <a:prstGeom prst="rect">
              <a:avLst/>
            </a:prstGeom>
          </p:spPr>
        </p:pic>
      </p:grpSp>
      <p:sp>
        <p:nvSpPr>
          <p:cNvPr id="4" name="Content Placeholder 2"/>
          <p:cNvSpPr>
            <a:spLocks noGrp="1"/>
          </p:cNvSpPr>
          <p:nvPr>
            <p:ph idx="1"/>
          </p:nvPr>
        </p:nvSpPr>
        <p:spPr>
          <a:xfrm>
            <a:off x="4568667" y="1816234"/>
            <a:ext cx="6567905" cy="4620046"/>
          </a:xfrm>
        </p:spPr>
        <p:txBody>
          <a:bodyPr>
            <a:normAutofit lnSpcReduction="10000"/>
          </a:bodyPr>
          <a:lstStyle/>
          <a:p>
            <a:r>
              <a:rPr lang="en-US" dirty="0"/>
              <a:t>Within our 18</a:t>
            </a:r>
            <a:r>
              <a:rPr lang="en-US" baseline="30000" dirty="0"/>
              <a:t>th</a:t>
            </a:r>
            <a:r>
              <a:rPr lang="en-US" dirty="0"/>
              <a:t> year </a:t>
            </a:r>
            <a:r>
              <a:rPr lang="en-US" sz="1400" dirty="0"/>
              <a:t>(2008-present)</a:t>
            </a:r>
          </a:p>
          <a:p>
            <a:r>
              <a:rPr lang="en-US" dirty="0"/>
              <a:t>Covers 9 counties and 5 major bays</a:t>
            </a:r>
          </a:p>
          <a:p>
            <a:r>
              <a:rPr lang="en-US" dirty="0"/>
              <a:t>Nearly 1,200 turtles state-wide</a:t>
            </a:r>
          </a:p>
          <a:p>
            <a:r>
              <a:rPr lang="en-US" dirty="0"/>
              <a:t>7 grant funded studies </a:t>
            </a:r>
            <a:r>
              <a:rPr lang="en-US" sz="1400" dirty="0"/>
              <a:t>(2008-2015; 2016-2017; 2023-2027)</a:t>
            </a:r>
            <a:endParaRPr lang="en-US" dirty="0"/>
          </a:p>
          <a:p>
            <a:pPr lvl="1"/>
            <a:r>
              <a:rPr lang="en-US" dirty="0"/>
              <a:t>Population Study on Deer Island </a:t>
            </a:r>
            <a:r>
              <a:rPr lang="en-US" sz="1100" dirty="0"/>
              <a:t>(HZA 2008)</a:t>
            </a:r>
          </a:p>
          <a:p>
            <a:pPr lvl="1"/>
            <a:r>
              <a:rPr lang="en-US" dirty="0"/>
              <a:t>Mid-Coast Complex Surveys </a:t>
            </a:r>
            <a:r>
              <a:rPr lang="en-US" sz="1100" dirty="0"/>
              <a:t>(USFWS 2009)</a:t>
            </a:r>
          </a:p>
          <a:p>
            <a:pPr lvl="1"/>
            <a:r>
              <a:rPr lang="en-US" dirty="0"/>
              <a:t>Population Status &amp; Demographics </a:t>
            </a:r>
            <a:r>
              <a:rPr lang="en-US" sz="1100" dirty="0"/>
              <a:t>(Sea Grant 2010-2012)</a:t>
            </a:r>
          </a:p>
          <a:p>
            <a:pPr lvl="1"/>
            <a:r>
              <a:rPr lang="en-US" dirty="0"/>
              <a:t>By-Catch Study </a:t>
            </a:r>
            <a:r>
              <a:rPr lang="en-US" sz="1100" dirty="0"/>
              <a:t>(TPWD &amp; USFWS 2012-2014)</a:t>
            </a:r>
          </a:p>
          <a:p>
            <a:pPr lvl="1"/>
            <a:r>
              <a:rPr lang="en-US" dirty="0"/>
              <a:t>Mid- &amp; Upper Texas Coast Surveys </a:t>
            </a:r>
            <a:r>
              <a:rPr lang="en-US" sz="1100" dirty="0"/>
              <a:t>(TPWD SWG 2014)</a:t>
            </a:r>
          </a:p>
          <a:p>
            <a:pPr lvl="1"/>
            <a:r>
              <a:rPr lang="en-US" dirty="0"/>
              <a:t>Continued Monitoring </a:t>
            </a:r>
            <a:r>
              <a:rPr lang="en-US" sz="1100" dirty="0"/>
              <a:t>(THS 2016-2017)</a:t>
            </a:r>
          </a:p>
          <a:p>
            <a:pPr lvl="1"/>
            <a:r>
              <a:rPr lang="en-US" dirty="0"/>
              <a:t>Microplastic Contaminants </a:t>
            </a:r>
            <a:r>
              <a:rPr lang="en-US" sz="1100" dirty="0"/>
              <a:t>(MBMT 2023-2027)</a:t>
            </a:r>
            <a:endParaRPr lang="en-US" dirty="0"/>
          </a:p>
        </p:txBody>
      </p:sp>
      <p:sp>
        <p:nvSpPr>
          <p:cNvPr id="3" name="TextBox 2"/>
          <p:cNvSpPr txBox="1"/>
          <p:nvPr/>
        </p:nvSpPr>
        <p:spPr>
          <a:xfrm>
            <a:off x="5309891" y="369684"/>
            <a:ext cx="4827315" cy="1446550"/>
          </a:xfrm>
          <a:prstGeom prst="rect">
            <a:avLst/>
          </a:prstGeom>
          <a:noFill/>
        </p:spPr>
        <p:txBody>
          <a:bodyPr wrap="square" rtlCol="0">
            <a:spAutoFit/>
          </a:bodyPr>
          <a:lstStyle/>
          <a:p>
            <a:pPr algn="r"/>
            <a:r>
              <a:rPr lang="en-US" sz="4400" dirty="0"/>
              <a:t>UHCL-EIH Terrapin Monitoring Program</a:t>
            </a:r>
          </a:p>
        </p:txBody>
      </p:sp>
      <p:sp>
        <p:nvSpPr>
          <p:cNvPr id="2" name="TextBox 1"/>
          <p:cNvSpPr txBox="1"/>
          <p:nvPr/>
        </p:nvSpPr>
        <p:spPr>
          <a:xfrm>
            <a:off x="1" y="6457890"/>
            <a:ext cx="12192000" cy="400110"/>
          </a:xfrm>
          <a:prstGeom prst="rect">
            <a:avLst/>
          </a:prstGeom>
          <a:noFill/>
        </p:spPr>
        <p:txBody>
          <a:bodyPr wrap="square" rtlCol="0">
            <a:spAutoFit/>
          </a:bodyPr>
          <a:lstStyle/>
          <a:p>
            <a:r>
              <a:rPr lang="en-US" sz="2000" dirty="0">
                <a:hlinkClick r:id="rId7"/>
              </a:rPr>
              <a:t>https://www.uhcl.edu/environmental-institute/research/current-projects/terrapin-life-history</a:t>
            </a:r>
            <a:endParaRPr lang="en-US" sz="2000" dirty="0"/>
          </a:p>
        </p:txBody>
      </p:sp>
      <p:pic>
        <p:nvPicPr>
          <p:cNvPr id="11" name="Picture 2" descr="Image result for houston zoo logo">
            <a:extLst>
              <a:ext uri="{FF2B5EF4-FFF2-40B4-BE49-F238E27FC236}">
                <a16:creationId xmlns:a16="http://schemas.microsoft.com/office/drawing/2014/main" id="{36ABB18F-4CB6-4133-837C-328C0DAD4433}"/>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696138" y="5084474"/>
            <a:ext cx="892061"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texas sea grant logo">
            <a:extLst>
              <a:ext uri="{FF2B5EF4-FFF2-40B4-BE49-F238E27FC236}">
                <a16:creationId xmlns:a16="http://schemas.microsoft.com/office/drawing/2014/main" id="{BDBA1A92-687B-486F-ADFF-48E1F7BDD4BC}"/>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2486596" y="3613085"/>
            <a:ext cx="199711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Image result for usfws logo">
            <a:extLst>
              <a:ext uri="{FF2B5EF4-FFF2-40B4-BE49-F238E27FC236}">
                <a16:creationId xmlns:a16="http://schemas.microsoft.com/office/drawing/2014/main" id="{CEEC793A-8CA5-43C3-9B4C-08037F458270}"/>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394521" y="5084474"/>
            <a:ext cx="114858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Image result for texas parks and wildlife logo">
            <a:extLst>
              <a:ext uri="{FF2B5EF4-FFF2-40B4-BE49-F238E27FC236}">
                <a16:creationId xmlns:a16="http://schemas.microsoft.com/office/drawing/2014/main" id="{587930E8-0F1F-484D-A271-467D2B2CE302}"/>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869888" y="508629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xas Herpetological Society - Home | Facebook">
            <a:extLst>
              <a:ext uri="{FF2B5EF4-FFF2-40B4-BE49-F238E27FC236}">
                <a16:creationId xmlns:a16="http://schemas.microsoft.com/office/drawing/2014/main" id="{A8EB7DFD-8DE2-4D3E-A73A-52944FA2CDE2}"/>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69888" y="3613085"/>
            <a:ext cx="151260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41F05EB2-FD34-45FD-90B2-A3F697B55C3A}"/>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2486294" y="2553680"/>
            <a:ext cx="2054475" cy="963549"/>
          </a:xfrm>
          <a:prstGeom prst="rect">
            <a:avLst/>
          </a:prstGeom>
        </p:spPr>
      </p:pic>
    </p:spTree>
    <p:extLst>
      <p:ext uri="{BB962C8B-B14F-4D97-AF65-F5344CB8AC3E}">
        <p14:creationId xmlns:p14="http://schemas.microsoft.com/office/powerpoint/2010/main" val="122615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
                                            <p:txEl>
                                              <p:pRg st="10" end="1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793880B-0E0A-0151-7846-0BD7FB227A61}"/>
              </a:ext>
            </a:extLst>
          </p:cNvPr>
          <p:cNvGrpSpPr/>
          <p:nvPr/>
        </p:nvGrpSpPr>
        <p:grpSpPr>
          <a:xfrm>
            <a:off x="9967351" y="6082236"/>
            <a:ext cx="2156409" cy="695190"/>
            <a:chOff x="9967351" y="6082236"/>
            <a:chExt cx="2156409" cy="695190"/>
          </a:xfrm>
        </p:grpSpPr>
        <p:pic>
          <p:nvPicPr>
            <p:cNvPr id="16" name="Picture 15">
              <a:extLst>
                <a:ext uri="{FF2B5EF4-FFF2-40B4-BE49-F238E27FC236}">
                  <a16:creationId xmlns:a16="http://schemas.microsoft.com/office/drawing/2014/main" id="{020F2FB4-00D5-D3B6-0D9E-4CD2B0E877E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7" name="Group 16">
              <a:extLst>
                <a:ext uri="{FF2B5EF4-FFF2-40B4-BE49-F238E27FC236}">
                  <a16:creationId xmlns:a16="http://schemas.microsoft.com/office/drawing/2014/main" id="{93CB8AD3-198D-212B-B7B9-A61036879682}"/>
                </a:ext>
              </a:extLst>
            </p:cNvPr>
            <p:cNvGrpSpPr>
              <a:grpSpLocks noChangeAspect="1"/>
            </p:cNvGrpSpPr>
            <p:nvPr/>
          </p:nvGrpSpPr>
          <p:grpSpPr>
            <a:xfrm>
              <a:off x="11181594" y="6082236"/>
              <a:ext cx="942166" cy="685800"/>
              <a:chOff x="10437541" y="5330284"/>
              <a:chExt cx="1597160" cy="1162568"/>
            </a:xfrm>
          </p:grpSpPr>
          <p:sp>
            <p:nvSpPr>
              <p:cNvPr id="18" name="Rectangle 17">
                <a:extLst>
                  <a:ext uri="{FF2B5EF4-FFF2-40B4-BE49-F238E27FC236}">
                    <a16:creationId xmlns:a16="http://schemas.microsoft.com/office/drawing/2014/main" id="{1FA7EC0C-BFC1-C0C6-2AEA-3AB66E07CCB0}"/>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3F81248-3AB8-1CC8-E39B-2C615D5A7A7A}"/>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pSp>
        <p:nvGrpSpPr>
          <p:cNvPr id="5" name="Group 4">
            <a:extLst>
              <a:ext uri="{FF2B5EF4-FFF2-40B4-BE49-F238E27FC236}">
                <a16:creationId xmlns:a16="http://schemas.microsoft.com/office/drawing/2014/main" id="{49AE044A-C597-4E9E-B0C6-D7627029E1EB}"/>
              </a:ext>
            </a:extLst>
          </p:cNvPr>
          <p:cNvGrpSpPr/>
          <p:nvPr/>
        </p:nvGrpSpPr>
        <p:grpSpPr>
          <a:xfrm>
            <a:off x="-763234" y="-228595"/>
            <a:ext cx="7313838" cy="7315200"/>
            <a:chOff x="970909" y="-331072"/>
            <a:chExt cx="7313838" cy="7315200"/>
          </a:xfrm>
        </p:grpSpPr>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909" y="-331072"/>
              <a:ext cx="7313838" cy="73152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0909" y="-331072"/>
              <a:ext cx="7313838" cy="7315200"/>
            </a:xfrm>
            <a:prstGeom prst="rect">
              <a:avLst/>
            </a:prstGeom>
          </p:spPr>
        </p:pic>
      </p:grpSp>
      <p:sp>
        <p:nvSpPr>
          <p:cNvPr id="4" name="Content Placeholder 2"/>
          <p:cNvSpPr>
            <a:spLocks noGrp="1"/>
          </p:cNvSpPr>
          <p:nvPr>
            <p:ph idx="1"/>
          </p:nvPr>
        </p:nvSpPr>
        <p:spPr>
          <a:xfrm>
            <a:off x="4568668" y="1816234"/>
            <a:ext cx="6423182" cy="4620046"/>
          </a:xfrm>
        </p:spPr>
        <p:txBody>
          <a:bodyPr>
            <a:normAutofit lnSpcReduction="10000"/>
          </a:bodyPr>
          <a:lstStyle/>
          <a:p>
            <a:r>
              <a:rPr lang="en-US" dirty="0"/>
              <a:t>Within our 18</a:t>
            </a:r>
            <a:r>
              <a:rPr lang="en-US" baseline="30000" dirty="0"/>
              <a:t>th</a:t>
            </a:r>
            <a:r>
              <a:rPr lang="en-US" dirty="0"/>
              <a:t> year </a:t>
            </a:r>
            <a:r>
              <a:rPr lang="en-US" sz="1400" dirty="0"/>
              <a:t>(2008-present)</a:t>
            </a:r>
          </a:p>
          <a:p>
            <a:r>
              <a:rPr lang="en-US" dirty="0"/>
              <a:t>Covers 9 counties and 5 major bays</a:t>
            </a:r>
          </a:p>
          <a:p>
            <a:r>
              <a:rPr lang="en-US" dirty="0"/>
              <a:t>Nearly 1,200 turtles state-wide</a:t>
            </a:r>
          </a:p>
          <a:p>
            <a:r>
              <a:rPr lang="en-US" dirty="0"/>
              <a:t>7 grant funded studies </a:t>
            </a:r>
            <a:r>
              <a:rPr lang="en-US" sz="1400" dirty="0"/>
              <a:t>(2008-2015; 2016-2017; 2023-2027)</a:t>
            </a:r>
            <a:endParaRPr lang="en-US" dirty="0"/>
          </a:p>
          <a:p>
            <a:r>
              <a:rPr lang="en-US" dirty="0"/>
              <a:t>6 graduate theses </a:t>
            </a:r>
            <a:r>
              <a:rPr lang="en-US" sz="1400" dirty="0"/>
              <a:t>(2011-2015; Ongoing)</a:t>
            </a:r>
            <a:endParaRPr lang="en-US" dirty="0"/>
          </a:p>
          <a:p>
            <a:pPr lvl="1"/>
            <a:r>
              <a:rPr lang="en-US" dirty="0"/>
              <a:t>Abundance &amp; Movement </a:t>
            </a:r>
            <a:r>
              <a:rPr lang="en-US" sz="1100" dirty="0"/>
              <a:t>(</a:t>
            </a:r>
            <a:r>
              <a:rPr lang="en-US" sz="1100" dirty="0" err="1"/>
              <a:t>Haskett</a:t>
            </a:r>
            <a:r>
              <a:rPr lang="en-US" sz="1100" dirty="0"/>
              <a:t> [</a:t>
            </a:r>
            <a:r>
              <a:rPr lang="en-US" sz="1100" dirty="0" err="1"/>
              <a:t>Ondracek</a:t>
            </a:r>
            <a:r>
              <a:rPr lang="en-US" sz="1100" dirty="0"/>
              <a:t>] 2011)</a:t>
            </a:r>
          </a:p>
          <a:p>
            <a:pPr lvl="1"/>
            <a:r>
              <a:rPr lang="en-US" dirty="0"/>
              <a:t>Activity &amp; Habitat Selection </a:t>
            </a:r>
            <a:r>
              <a:rPr lang="en-US" sz="1100" dirty="0"/>
              <a:t>(Clarkson 2012)</a:t>
            </a:r>
          </a:p>
          <a:p>
            <a:pPr lvl="1"/>
            <a:r>
              <a:rPr lang="en-US" dirty="0"/>
              <a:t>Genetic Variation </a:t>
            </a:r>
            <a:r>
              <a:rPr lang="en-US" sz="1100" dirty="0"/>
              <a:t>(</a:t>
            </a:r>
            <a:r>
              <a:rPr lang="en-US" sz="1100" dirty="0" err="1"/>
              <a:t>Glenos</a:t>
            </a:r>
            <a:r>
              <a:rPr lang="en-US" sz="1100" dirty="0"/>
              <a:t> [</a:t>
            </a:r>
            <a:r>
              <a:rPr lang="en-US" sz="1100" dirty="0" err="1"/>
              <a:t>Gynego</a:t>
            </a:r>
            <a:r>
              <a:rPr lang="en-US" sz="1100" dirty="0"/>
              <a:t>] 2013)</a:t>
            </a:r>
          </a:p>
          <a:p>
            <a:pPr lvl="1"/>
            <a:r>
              <a:rPr lang="en-US" dirty="0"/>
              <a:t>Nesting Ecology </a:t>
            </a:r>
            <a:r>
              <a:rPr lang="en-US" sz="1100" dirty="0"/>
              <a:t>(George  2014)</a:t>
            </a:r>
          </a:p>
          <a:p>
            <a:pPr lvl="1"/>
            <a:r>
              <a:rPr lang="en-US" dirty="0"/>
              <a:t>Diet, Habitat, &amp; Prey Availability </a:t>
            </a:r>
            <a:r>
              <a:rPr lang="en-US" sz="1100" dirty="0"/>
              <a:t>(Alleman 2015)</a:t>
            </a:r>
          </a:p>
          <a:p>
            <a:pPr lvl="1"/>
            <a:r>
              <a:rPr lang="en-US" dirty="0"/>
              <a:t>Microplastic Accumulation in Habitats </a:t>
            </a:r>
            <a:r>
              <a:rPr lang="en-US" sz="1100" dirty="0"/>
              <a:t>(Hammerbach 2025)</a:t>
            </a:r>
            <a:endParaRPr lang="en-US" dirty="0"/>
          </a:p>
        </p:txBody>
      </p:sp>
      <p:sp>
        <p:nvSpPr>
          <p:cNvPr id="3" name="TextBox 2"/>
          <p:cNvSpPr txBox="1"/>
          <p:nvPr/>
        </p:nvSpPr>
        <p:spPr>
          <a:xfrm>
            <a:off x="5309891" y="369684"/>
            <a:ext cx="4827315" cy="1446550"/>
          </a:xfrm>
          <a:prstGeom prst="rect">
            <a:avLst/>
          </a:prstGeom>
          <a:noFill/>
        </p:spPr>
        <p:txBody>
          <a:bodyPr wrap="square" rtlCol="0">
            <a:spAutoFit/>
          </a:bodyPr>
          <a:lstStyle/>
          <a:p>
            <a:pPr algn="r"/>
            <a:r>
              <a:rPr lang="en-US" sz="4400" dirty="0"/>
              <a:t>UHCL-EIH Terrapin Monitoring Program</a:t>
            </a:r>
          </a:p>
        </p:txBody>
      </p:sp>
      <p:sp>
        <p:nvSpPr>
          <p:cNvPr id="2" name="TextBox 1"/>
          <p:cNvSpPr txBox="1"/>
          <p:nvPr/>
        </p:nvSpPr>
        <p:spPr>
          <a:xfrm>
            <a:off x="1" y="6457890"/>
            <a:ext cx="12192000" cy="400110"/>
          </a:xfrm>
          <a:prstGeom prst="rect">
            <a:avLst/>
          </a:prstGeom>
          <a:noFill/>
        </p:spPr>
        <p:txBody>
          <a:bodyPr wrap="square" rtlCol="0">
            <a:spAutoFit/>
          </a:bodyPr>
          <a:lstStyle/>
          <a:p>
            <a:r>
              <a:rPr lang="en-US" sz="2000" dirty="0">
                <a:hlinkClick r:id="rId7"/>
              </a:rPr>
              <a:t>https://www.uhcl.edu/environmental-institute/research/current-projects/terrapin-life-history</a:t>
            </a:r>
            <a:endParaRPr lang="en-US" sz="2000" dirty="0"/>
          </a:p>
        </p:txBody>
      </p:sp>
      <p:pic>
        <p:nvPicPr>
          <p:cNvPr id="11" name="Picture 2" descr="Image result for houston zoo logo">
            <a:extLst>
              <a:ext uri="{FF2B5EF4-FFF2-40B4-BE49-F238E27FC236}">
                <a16:creationId xmlns:a16="http://schemas.microsoft.com/office/drawing/2014/main" id="{36ABB18F-4CB6-4133-837C-328C0DAD4433}"/>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696138" y="5084474"/>
            <a:ext cx="892061"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texas sea grant logo">
            <a:extLst>
              <a:ext uri="{FF2B5EF4-FFF2-40B4-BE49-F238E27FC236}">
                <a16:creationId xmlns:a16="http://schemas.microsoft.com/office/drawing/2014/main" id="{BDBA1A92-687B-486F-ADFF-48E1F7BDD4BC}"/>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2486596" y="3613085"/>
            <a:ext cx="199711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Image result for usfws logo">
            <a:extLst>
              <a:ext uri="{FF2B5EF4-FFF2-40B4-BE49-F238E27FC236}">
                <a16:creationId xmlns:a16="http://schemas.microsoft.com/office/drawing/2014/main" id="{CEEC793A-8CA5-43C3-9B4C-08037F458270}"/>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394521" y="5084474"/>
            <a:ext cx="114858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Image result for texas parks and wildlife logo">
            <a:extLst>
              <a:ext uri="{FF2B5EF4-FFF2-40B4-BE49-F238E27FC236}">
                <a16:creationId xmlns:a16="http://schemas.microsoft.com/office/drawing/2014/main" id="{587930E8-0F1F-484D-A271-467D2B2CE302}"/>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869888" y="508629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xas Herpetological Society - Home | Facebook">
            <a:extLst>
              <a:ext uri="{FF2B5EF4-FFF2-40B4-BE49-F238E27FC236}">
                <a16:creationId xmlns:a16="http://schemas.microsoft.com/office/drawing/2014/main" id="{A8EB7DFD-8DE2-4D3E-A73A-52944FA2CDE2}"/>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69888" y="3613085"/>
            <a:ext cx="151260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A7FC1BB-2784-49AB-BB34-4B849460733A}"/>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2486294" y="2553680"/>
            <a:ext cx="2054475" cy="963549"/>
          </a:xfrm>
          <a:prstGeom prst="rect">
            <a:avLst/>
          </a:prstGeom>
        </p:spPr>
      </p:pic>
    </p:spTree>
    <p:extLst>
      <p:ext uri="{BB962C8B-B14F-4D97-AF65-F5344CB8AC3E}">
        <p14:creationId xmlns:p14="http://schemas.microsoft.com/office/powerpoint/2010/main" val="2722451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053F574-820B-417B-0924-3C7F4ADA0D2B}"/>
              </a:ext>
            </a:extLst>
          </p:cNvPr>
          <p:cNvGrpSpPr/>
          <p:nvPr/>
        </p:nvGrpSpPr>
        <p:grpSpPr>
          <a:xfrm>
            <a:off x="9967351" y="6082236"/>
            <a:ext cx="2156409" cy="695190"/>
            <a:chOff x="9967351" y="6082236"/>
            <a:chExt cx="2156409" cy="695190"/>
          </a:xfrm>
        </p:grpSpPr>
        <p:pic>
          <p:nvPicPr>
            <p:cNvPr id="6" name="Picture 5">
              <a:extLst>
                <a:ext uri="{FF2B5EF4-FFF2-40B4-BE49-F238E27FC236}">
                  <a16:creationId xmlns:a16="http://schemas.microsoft.com/office/drawing/2014/main" id="{9B123C4C-FA7D-1115-BF0C-5C32EBEFE8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2" name="Group 11">
              <a:extLst>
                <a:ext uri="{FF2B5EF4-FFF2-40B4-BE49-F238E27FC236}">
                  <a16:creationId xmlns:a16="http://schemas.microsoft.com/office/drawing/2014/main" id="{2BA92CD9-1A82-01D2-F32B-AE85085C9770}"/>
                </a:ext>
              </a:extLst>
            </p:cNvPr>
            <p:cNvGrpSpPr>
              <a:grpSpLocks noChangeAspect="1"/>
            </p:cNvGrpSpPr>
            <p:nvPr/>
          </p:nvGrpSpPr>
          <p:grpSpPr>
            <a:xfrm>
              <a:off x="11181594" y="6082236"/>
              <a:ext cx="942166" cy="685800"/>
              <a:chOff x="10437541" y="5330284"/>
              <a:chExt cx="1597160" cy="1162568"/>
            </a:xfrm>
          </p:grpSpPr>
          <p:sp>
            <p:nvSpPr>
              <p:cNvPr id="13" name="Rectangle 12">
                <a:extLst>
                  <a:ext uri="{FF2B5EF4-FFF2-40B4-BE49-F238E27FC236}">
                    <a16:creationId xmlns:a16="http://schemas.microsoft.com/office/drawing/2014/main" id="{E5618DBF-4E78-C740-7AC0-B4CEAA0ED2AE}"/>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B623095-EA83-4C2B-6F86-127F5F41D9D9}"/>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4" name="Title 1">
            <a:extLst>
              <a:ext uri="{FF2B5EF4-FFF2-40B4-BE49-F238E27FC236}">
                <a16:creationId xmlns:a16="http://schemas.microsoft.com/office/drawing/2014/main" id="{C9B9AFC9-DA92-3061-F16F-E584175CC722}"/>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graphicFrame>
        <p:nvGraphicFramePr>
          <p:cNvPr id="2" name="Chart 1">
            <a:extLst>
              <a:ext uri="{FF2B5EF4-FFF2-40B4-BE49-F238E27FC236}">
                <a16:creationId xmlns:a16="http://schemas.microsoft.com/office/drawing/2014/main" id="{2B006959-C1C2-4821-8E20-25AC16C02425}"/>
              </a:ext>
            </a:extLst>
          </p:cNvPr>
          <p:cNvGraphicFramePr>
            <a:graphicFrameLocks/>
          </p:cNvGraphicFramePr>
          <p:nvPr/>
        </p:nvGraphicFramePr>
        <p:xfrm>
          <a:off x="410035" y="1113503"/>
          <a:ext cx="11310017" cy="5405284"/>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D42B2CDA-30A2-F84B-A16D-35491D0943BB}"/>
              </a:ext>
            </a:extLst>
          </p:cNvPr>
          <p:cNvSpPr txBox="1"/>
          <p:nvPr/>
        </p:nvSpPr>
        <p:spPr>
          <a:xfrm>
            <a:off x="6065043" y="3256683"/>
            <a:ext cx="3338623" cy="830997"/>
          </a:xfrm>
          <a:prstGeom prst="rect">
            <a:avLst/>
          </a:prstGeom>
          <a:noFill/>
        </p:spPr>
        <p:txBody>
          <a:bodyPr wrap="square" rtlCol="0">
            <a:spAutoFit/>
          </a:bodyPr>
          <a:lstStyle/>
          <a:p>
            <a:pPr algn="ctr"/>
            <a:r>
              <a:rPr lang="en-US" sz="2400" dirty="0"/>
              <a:t>Average Sex Ratio (M:F) = </a:t>
            </a:r>
          </a:p>
          <a:p>
            <a:pPr algn="ctr"/>
            <a:r>
              <a:rPr lang="en-US" sz="2400" b="1" dirty="0"/>
              <a:t>0.76 ± 0.051</a:t>
            </a:r>
          </a:p>
        </p:txBody>
      </p:sp>
      <p:sp>
        <p:nvSpPr>
          <p:cNvPr id="7" name="Rectangle 6">
            <a:extLst>
              <a:ext uri="{FF2B5EF4-FFF2-40B4-BE49-F238E27FC236}">
                <a16:creationId xmlns:a16="http://schemas.microsoft.com/office/drawing/2014/main" id="{492A116E-9DAF-4F1C-0030-4ED5DA79CAFB}"/>
              </a:ext>
            </a:extLst>
          </p:cNvPr>
          <p:cNvSpPr/>
          <p:nvPr/>
        </p:nvSpPr>
        <p:spPr>
          <a:xfrm>
            <a:off x="10653821" y="2009554"/>
            <a:ext cx="914400" cy="41562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957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E70F7-9729-7725-99DE-A1346C4B428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3C89DB8-E7DD-1447-4283-508A9176B005}"/>
              </a:ext>
            </a:extLst>
          </p:cNvPr>
          <p:cNvGrpSpPr/>
          <p:nvPr/>
        </p:nvGrpSpPr>
        <p:grpSpPr>
          <a:xfrm>
            <a:off x="9967351" y="6082236"/>
            <a:ext cx="2156409" cy="695190"/>
            <a:chOff x="9967351" y="6082236"/>
            <a:chExt cx="2156409" cy="695190"/>
          </a:xfrm>
        </p:grpSpPr>
        <p:pic>
          <p:nvPicPr>
            <p:cNvPr id="5" name="Picture 4">
              <a:extLst>
                <a:ext uri="{FF2B5EF4-FFF2-40B4-BE49-F238E27FC236}">
                  <a16:creationId xmlns:a16="http://schemas.microsoft.com/office/drawing/2014/main" id="{B06E86BC-315C-BC9D-C774-B7429E2EFA7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6" name="Group 5">
              <a:extLst>
                <a:ext uri="{FF2B5EF4-FFF2-40B4-BE49-F238E27FC236}">
                  <a16:creationId xmlns:a16="http://schemas.microsoft.com/office/drawing/2014/main" id="{607AE5F4-4FE9-EF24-0D8E-72AB2E1E080F}"/>
                </a:ext>
              </a:extLst>
            </p:cNvPr>
            <p:cNvGrpSpPr>
              <a:grpSpLocks noChangeAspect="1"/>
            </p:cNvGrpSpPr>
            <p:nvPr/>
          </p:nvGrpSpPr>
          <p:grpSpPr>
            <a:xfrm>
              <a:off x="11181594" y="6082236"/>
              <a:ext cx="942166" cy="685800"/>
              <a:chOff x="10437541" y="5330284"/>
              <a:chExt cx="1597160" cy="1162568"/>
            </a:xfrm>
          </p:grpSpPr>
          <p:sp>
            <p:nvSpPr>
              <p:cNvPr id="11" name="Rectangle 10">
                <a:extLst>
                  <a:ext uri="{FF2B5EF4-FFF2-40B4-BE49-F238E27FC236}">
                    <a16:creationId xmlns:a16="http://schemas.microsoft.com/office/drawing/2014/main" id="{49B4CB03-6C34-F2F1-EFCB-B4A455B7DC26}"/>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561479B-6C88-0C25-CE72-AA9C300F0B2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4" name="Title 1">
            <a:extLst>
              <a:ext uri="{FF2B5EF4-FFF2-40B4-BE49-F238E27FC236}">
                <a16:creationId xmlns:a16="http://schemas.microsoft.com/office/drawing/2014/main" id="{A14BC885-AFA3-78F5-7C7E-6997E4423BDF}"/>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graphicFrame>
        <p:nvGraphicFramePr>
          <p:cNvPr id="2" name="Chart 1">
            <a:extLst>
              <a:ext uri="{FF2B5EF4-FFF2-40B4-BE49-F238E27FC236}">
                <a16:creationId xmlns:a16="http://schemas.microsoft.com/office/drawing/2014/main" id="{3ED53FE4-E1B1-F906-2CBF-39BC6D979E8C}"/>
              </a:ext>
            </a:extLst>
          </p:cNvPr>
          <p:cNvGraphicFramePr>
            <a:graphicFrameLocks/>
          </p:cNvGraphicFramePr>
          <p:nvPr/>
        </p:nvGraphicFramePr>
        <p:xfrm>
          <a:off x="410035" y="1113503"/>
          <a:ext cx="11310017" cy="54052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70946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DB3C623-424C-0B9B-F2FA-3B8F380DC429}"/>
              </a:ext>
            </a:extLst>
          </p:cNvPr>
          <p:cNvGrpSpPr/>
          <p:nvPr/>
        </p:nvGrpSpPr>
        <p:grpSpPr>
          <a:xfrm>
            <a:off x="9967351" y="6082236"/>
            <a:ext cx="2156409" cy="695190"/>
            <a:chOff x="9967351" y="6082236"/>
            <a:chExt cx="2156409" cy="695190"/>
          </a:xfrm>
        </p:grpSpPr>
        <p:pic>
          <p:nvPicPr>
            <p:cNvPr id="8" name="Picture 7">
              <a:extLst>
                <a:ext uri="{FF2B5EF4-FFF2-40B4-BE49-F238E27FC236}">
                  <a16:creationId xmlns:a16="http://schemas.microsoft.com/office/drawing/2014/main" id="{F7922FD7-A9DD-7D47-506E-F0AED3056A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9" name="Group 8">
              <a:extLst>
                <a:ext uri="{FF2B5EF4-FFF2-40B4-BE49-F238E27FC236}">
                  <a16:creationId xmlns:a16="http://schemas.microsoft.com/office/drawing/2014/main" id="{4D936886-6F04-F565-234B-56D6C1BF2AB0}"/>
                </a:ext>
              </a:extLst>
            </p:cNvPr>
            <p:cNvGrpSpPr>
              <a:grpSpLocks noChangeAspect="1"/>
            </p:cNvGrpSpPr>
            <p:nvPr/>
          </p:nvGrpSpPr>
          <p:grpSpPr>
            <a:xfrm>
              <a:off x="11181594" y="6082236"/>
              <a:ext cx="942166" cy="685800"/>
              <a:chOff x="10437541" y="5330284"/>
              <a:chExt cx="1597160" cy="1162568"/>
            </a:xfrm>
          </p:grpSpPr>
          <p:sp>
            <p:nvSpPr>
              <p:cNvPr id="13" name="Rectangle 12">
                <a:extLst>
                  <a:ext uri="{FF2B5EF4-FFF2-40B4-BE49-F238E27FC236}">
                    <a16:creationId xmlns:a16="http://schemas.microsoft.com/office/drawing/2014/main" id="{072B4FF6-056A-40E8-99BF-01641A8F79B8}"/>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EC8B461-ED0B-DBB9-C24E-F0050242D974}"/>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pSp>
        <p:nvGrpSpPr>
          <p:cNvPr id="4" name="Group 3">
            <a:extLst>
              <a:ext uri="{FF2B5EF4-FFF2-40B4-BE49-F238E27FC236}">
                <a16:creationId xmlns:a16="http://schemas.microsoft.com/office/drawing/2014/main" id="{408CC1E7-CBE5-42F4-BE9E-0150B3735818}"/>
              </a:ext>
            </a:extLst>
          </p:cNvPr>
          <p:cNvGrpSpPr>
            <a:grpSpLocks noChangeAspect="1"/>
          </p:cNvGrpSpPr>
          <p:nvPr/>
        </p:nvGrpSpPr>
        <p:grpSpPr>
          <a:xfrm>
            <a:off x="8156955" y="1018131"/>
            <a:ext cx="3563696" cy="2672772"/>
            <a:chOff x="8810502" y="1729959"/>
            <a:chExt cx="3563696" cy="2672772"/>
          </a:xfrm>
        </p:grpSpPr>
        <p:pic>
          <p:nvPicPr>
            <p:cNvPr id="26" name="Picture 25">
              <a:extLst>
                <a:ext uri="{FF2B5EF4-FFF2-40B4-BE49-F238E27FC236}">
                  <a16:creationId xmlns:a16="http://schemas.microsoft.com/office/drawing/2014/main" id="{CF21C78A-B0A2-4BC0-A762-FA6227A7FE8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810502" y="1729959"/>
              <a:ext cx="3563696" cy="26727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D2969146-608A-41B8-A8C7-EC136FE687EB}"/>
                </a:ext>
              </a:extLst>
            </p:cNvPr>
            <p:cNvSpPr txBox="1"/>
            <p:nvPr/>
          </p:nvSpPr>
          <p:spPr>
            <a:xfrm>
              <a:off x="8810502" y="4125732"/>
              <a:ext cx="2252450" cy="276999"/>
            </a:xfrm>
            <a:prstGeom prst="rect">
              <a:avLst/>
            </a:prstGeom>
            <a:noFill/>
          </p:spPr>
          <p:txBody>
            <a:bodyPr wrap="square" rtlCol="0">
              <a:spAutoFit/>
            </a:bodyPr>
            <a:lstStyle/>
            <a:p>
              <a:r>
                <a:rPr lang="en-US" sz="1200" dirty="0"/>
                <a:t>TPWD SPR-0504-383</a:t>
              </a:r>
            </a:p>
          </p:txBody>
        </p:sp>
      </p:grpSp>
      <p:grpSp>
        <p:nvGrpSpPr>
          <p:cNvPr id="3" name="Group 2">
            <a:extLst>
              <a:ext uri="{FF2B5EF4-FFF2-40B4-BE49-F238E27FC236}">
                <a16:creationId xmlns:a16="http://schemas.microsoft.com/office/drawing/2014/main" id="{AB33A0BC-2532-4D7A-AA4E-35FE22312C09}"/>
              </a:ext>
            </a:extLst>
          </p:cNvPr>
          <p:cNvGrpSpPr/>
          <p:nvPr/>
        </p:nvGrpSpPr>
        <p:grpSpPr>
          <a:xfrm>
            <a:off x="8156955" y="4082158"/>
            <a:ext cx="3704497" cy="2167261"/>
            <a:chOff x="8297591" y="4339771"/>
            <a:chExt cx="3704497" cy="2167261"/>
          </a:xfrm>
        </p:grpSpPr>
        <p:pic>
          <p:nvPicPr>
            <p:cNvPr id="28" name="Picture 27">
              <a:extLst>
                <a:ext uri="{FF2B5EF4-FFF2-40B4-BE49-F238E27FC236}">
                  <a16:creationId xmlns:a16="http://schemas.microsoft.com/office/drawing/2014/main" id="{1E430FA2-7583-41A2-845C-5D571AA1033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297591" y="4339771"/>
              <a:ext cx="3704497" cy="216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 name="TextBox 22">
              <a:extLst>
                <a:ext uri="{FF2B5EF4-FFF2-40B4-BE49-F238E27FC236}">
                  <a16:creationId xmlns:a16="http://schemas.microsoft.com/office/drawing/2014/main" id="{08ADE821-514F-4B51-8B47-59AF24477497}"/>
                </a:ext>
              </a:extLst>
            </p:cNvPr>
            <p:cNvSpPr txBox="1"/>
            <p:nvPr/>
          </p:nvSpPr>
          <p:spPr>
            <a:xfrm>
              <a:off x="10460220" y="6230033"/>
              <a:ext cx="1541868" cy="276999"/>
            </a:xfrm>
            <a:prstGeom prst="rect">
              <a:avLst/>
            </a:prstGeom>
            <a:noFill/>
          </p:spPr>
          <p:txBody>
            <a:bodyPr wrap="square" rtlCol="0">
              <a:spAutoFit/>
            </a:bodyPr>
            <a:lstStyle/>
            <a:p>
              <a:pPr algn="r"/>
              <a:r>
                <a:rPr lang="en-US" sz="1200" dirty="0">
                  <a:solidFill>
                    <a:schemeClr val="bg1">
                      <a:lumMod val="85000"/>
                    </a:schemeClr>
                  </a:solidFill>
                </a:rPr>
                <a:t>TPWD SPR-0504-383</a:t>
              </a:r>
            </a:p>
          </p:txBody>
        </p:sp>
      </p:grpSp>
      <p:sp>
        <p:nvSpPr>
          <p:cNvPr id="10" name="Title 1">
            <a:extLst>
              <a:ext uri="{FF2B5EF4-FFF2-40B4-BE49-F238E27FC236}">
                <a16:creationId xmlns:a16="http://schemas.microsoft.com/office/drawing/2014/main" id="{063835A5-6231-4762-9DE1-8323154CA2AC}"/>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graphicFrame>
        <p:nvGraphicFramePr>
          <p:cNvPr id="7" name="Chart 6">
            <a:extLst>
              <a:ext uri="{FF2B5EF4-FFF2-40B4-BE49-F238E27FC236}">
                <a16:creationId xmlns:a16="http://schemas.microsoft.com/office/drawing/2014/main" id="{CAAF8BAC-78F6-4CF2-81DB-C72D7BE2EBE4}"/>
              </a:ext>
            </a:extLst>
          </p:cNvPr>
          <p:cNvGraphicFramePr>
            <a:graphicFrameLocks/>
          </p:cNvGraphicFramePr>
          <p:nvPr>
            <p:extLst>
              <p:ext uri="{D42A27DB-BD31-4B8C-83A1-F6EECF244321}">
                <p14:modId xmlns:p14="http://schemas.microsoft.com/office/powerpoint/2010/main" val="1356390879"/>
              </p:ext>
            </p:extLst>
          </p:nvPr>
        </p:nvGraphicFramePr>
        <p:xfrm>
          <a:off x="339213" y="1152833"/>
          <a:ext cx="7379110" cy="4982496"/>
        </p:xfrm>
        <a:graphic>
          <a:graphicData uri="http://schemas.openxmlformats.org/drawingml/2006/chart">
            <c:chart xmlns:c="http://schemas.openxmlformats.org/drawingml/2006/chart" xmlns:r="http://schemas.openxmlformats.org/officeDocument/2006/relationships" r:id="rId7"/>
          </a:graphicData>
        </a:graphic>
      </p:graphicFrame>
      <p:sp>
        <p:nvSpPr>
          <p:cNvPr id="5" name="TextBox 4">
            <a:extLst>
              <a:ext uri="{FF2B5EF4-FFF2-40B4-BE49-F238E27FC236}">
                <a16:creationId xmlns:a16="http://schemas.microsoft.com/office/drawing/2014/main" id="{C5E8E997-D8DB-BA81-C756-7480D6D6B36D}"/>
              </a:ext>
            </a:extLst>
          </p:cNvPr>
          <p:cNvSpPr txBox="1"/>
          <p:nvPr/>
        </p:nvSpPr>
        <p:spPr>
          <a:xfrm>
            <a:off x="2757377" y="2354517"/>
            <a:ext cx="3338623" cy="830997"/>
          </a:xfrm>
          <a:prstGeom prst="rect">
            <a:avLst/>
          </a:prstGeom>
          <a:noFill/>
        </p:spPr>
        <p:txBody>
          <a:bodyPr wrap="square" rtlCol="0">
            <a:spAutoFit/>
          </a:bodyPr>
          <a:lstStyle/>
          <a:p>
            <a:pPr algn="ctr"/>
            <a:r>
              <a:rPr lang="en-US" sz="2400" dirty="0"/>
              <a:t>Average CPUE = </a:t>
            </a:r>
          </a:p>
          <a:p>
            <a:pPr algn="ctr"/>
            <a:r>
              <a:rPr lang="en-US" sz="2400" b="1" dirty="0"/>
              <a:t>0.40 ± 0.059 turtles/</a:t>
            </a:r>
            <a:r>
              <a:rPr lang="en-US" sz="2400" b="1" dirty="0" err="1"/>
              <a:t>hr</a:t>
            </a:r>
            <a:endParaRPr lang="en-US" sz="2400" b="1" dirty="0"/>
          </a:p>
        </p:txBody>
      </p:sp>
    </p:spTree>
    <p:extLst>
      <p:ext uri="{BB962C8B-B14F-4D97-AF65-F5344CB8AC3E}">
        <p14:creationId xmlns:p14="http://schemas.microsoft.com/office/powerpoint/2010/main" val="44336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ADA64-97D2-6B42-3AB4-869B3008D2C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7ECC524B-FBBC-15E9-A2E6-87D62697A645}"/>
              </a:ext>
            </a:extLst>
          </p:cNvPr>
          <p:cNvGrpSpPr/>
          <p:nvPr/>
        </p:nvGrpSpPr>
        <p:grpSpPr>
          <a:xfrm>
            <a:off x="9967351" y="6082236"/>
            <a:ext cx="2156409" cy="695190"/>
            <a:chOff x="9967351" y="6082236"/>
            <a:chExt cx="2156409" cy="695190"/>
          </a:xfrm>
        </p:grpSpPr>
        <p:pic>
          <p:nvPicPr>
            <p:cNvPr id="6" name="Picture 5">
              <a:extLst>
                <a:ext uri="{FF2B5EF4-FFF2-40B4-BE49-F238E27FC236}">
                  <a16:creationId xmlns:a16="http://schemas.microsoft.com/office/drawing/2014/main" id="{B35CDD52-DD96-A96E-164A-0C84DCBDB1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8" name="Group 7">
              <a:extLst>
                <a:ext uri="{FF2B5EF4-FFF2-40B4-BE49-F238E27FC236}">
                  <a16:creationId xmlns:a16="http://schemas.microsoft.com/office/drawing/2014/main" id="{13D02904-CC12-EB96-95B5-65780F8FDB5B}"/>
                </a:ext>
              </a:extLst>
            </p:cNvPr>
            <p:cNvGrpSpPr>
              <a:grpSpLocks noChangeAspect="1"/>
            </p:cNvGrpSpPr>
            <p:nvPr/>
          </p:nvGrpSpPr>
          <p:grpSpPr>
            <a:xfrm>
              <a:off x="11181594" y="6082236"/>
              <a:ext cx="942166" cy="685800"/>
              <a:chOff x="10437541" y="5330284"/>
              <a:chExt cx="1597160" cy="1162568"/>
            </a:xfrm>
          </p:grpSpPr>
          <p:sp>
            <p:nvSpPr>
              <p:cNvPr id="9" name="Rectangle 8">
                <a:extLst>
                  <a:ext uri="{FF2B5EF4-FFF2-40B4-BE49-F238E27FC236}">
                    <a16:creationId xmlns:a16="http://schemas.microsoft.com/office/drawing/2014/main" id="{93C7A78D-D893-5B2C-E9DB-A42D9FC8C6F5}"/>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503CD8E-BD5C-658E-3397-288E0700A830}"/>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pSp>
        <p:nvGrpSpPr>
          <p:cNvPr id="4" name="Group 3">
            <a:extLst>
              <a:ext uri="{FF2B5EF4-FFF2-40B4-BE49-F238E27FC236}">
                <a16:creationId xmlns:a16="http://schemas.microsoft.com/office/drawing/2014/main" id="{F9437CB4-210D-89C5-D38D-9F7472A9DE0E}"/>
              </a:ext>
            </a:extLst>
          </p:cNvPr>
          <p:cNvGrpSpPr>
            <a:grpSpLocks noChangeAspect="1"/>
          </p:cNvGrpSpPr>
          <p:nvPr/>
        </p:nvGrpSpPr>
        <p:grpSpPr>
          <a:xfrm>
            <a:off x="8156955" y="1018131"/>
            <a:ext cx="3563696" cy="2672772"/>
            <a:chOff x="8810502" y="1729959"/>
            <a:chExt cx="3563696" cy="2672772"/>
          </a:xfrm>
        </p:grpSpPr>
        <p:pic>
          <p:nvPicPr>
            <p:cNvPr id="26" name="Picture 25">
              <a:extLst>
                <a:ext uri="{FF2B5EF4-FFF2-40B4-BE49-F238E27FC236}">
                  <a16:creationId xmlns:a16="http://schemas.microsoft.com/office/drawing/2014/main" id="{D44F8EFA-41CA-E68D-1F89-F3BBBA970D0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810502" y="1729959"/>
              <a:ext cx="3563696" cy="26727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03C28506-DB55-C0BE-B885-82416F33482C}"/>
                </a:ext>
              </a:extLst>
            </p:cNvPr>
            <p:cNvSpPr txBox="1"/>
            <p:nvPr/>
          </p:nvSpPr>
          <p:spPr>
            <a:xfrm>
              <a:off x="8810502" y="4125732"/>
              <a:ext cx="2252450" cy="276999"/>
            </a:xfrm>
            <a:prstGeom prst="rect">
              <a:avLst/>
            </a:prstGeom>
            <a:noFill/>
          </p:spPr>
          <p:txBody>
            <a:bodyPr wrap="square" rtlCol="0">
              <a:spAutoFit/>
            </a:bodyPr>
            <a:lstStyle/>
            <a:p>
              <a:r>
                <a:rPr lang="en-US" sz="1200" dirty="0"/>
                <a:t>TPWD SPR-0504-383</a:t>
              </a:r>
            </a:p>
          </p:txBody>
        </p:sp>
      </p:grpSp>
      <p:grpSp>
        <p:nvGrpSpPr>
          <p:cNvPr id="3" name="Group 2">
            <a:extLst>
              <a:ext uri="{FF2B5EF4-FFF2-40B4-BE49-F238E27FC236}">
                <a16:creationId xmlns:a16="http://schemas.microsoft.com/office/drawing/2014/main" id="{95D892D6-A826-D284-BEF4-98110051C19B}"/>
              </a:ext>
            </a:extLst>
          </p:cNvPr>
          <p:cNvGrpSpPr/>
          <p:nvPr/>
        </p:nvGrpSpPr>
        <p:grpSpPr>
          <a:xfrm>
            <a:off x="8156955" y="4082158"/>
            <a:ext cx="3704497" cy="2167261"/>
            <a:chOff x="8297591" y="4339771"/>
            <a:chExt cx="3704497" cy="2167261"/>
          </a:xfrm>
        </p:grpSpPr>
        <p:pic>
          <p:nvPicPr>
            <p:cNvPr id="28" name="Picture 27">
              <a:extLst>
                <a:ext uri="{FF2B5EF4-FFF2-40B4-BE49-F238E27FC236}">
                  <a16:creationId xmlns:a16="http://schemas.microsoft.com/office/drawing/2014/main" id="{FD4B77B2-0CE7-6F68-F9CA-98DA231D9FA5}"/>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297591" y="4339771"/>
              <a:ext cx="3704497" cy="216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 name="TextBox 22">
              <a:extLst>
                <a:ext uri="{FF2B5EF4-FFF2-40B4-BE49-F238E27FC236}">
                  <a16:creationId xmlns:a16="http://schemas.microsoft.com/office/drawing/2014/main" id="{DC339F20-523D-6878-E037-C476FCABB75B}"/>
                </a:ext>
              </a:extLst>
            </p:cNvPr>
            <p:cNvSpPr txBox="1"/>
            <p:nvPr/>
          </p:nvSpPr>
          <p:spPr>
            <a:xfrm>
              <a:off x="10460220" y="6230033"/>
              <a:ext cx="1541868" cy="276999"/>
            </a:xfrm>
            <a:prstGeom prst="rect">
              <a:avLst/>
            </a:prstGeom>
            <a:noFill/>
          </p:spPr>
          <p:txBody>
            <a:bodyPr wrap="square" rtlCol="0">
              <a:spAutoFit/>
            </a:bodyPr>
            <a:lstStyle/>
            <a:p>
              <a:pPr algn="r"/>
              <a:r>
                <a:rPr lang="en-US" sz="1200" dirty="0">
                  <a:solidFill>
                    <a:schemeClr val="bg1">
                      <a:lumMod val="85000"/>
                    </a:schemeClr>
                  </a:solidFill>
                </a:rPr>
                <a:t>TPWD SPR-0504-383</a:t>
              </a:r>
            </a:p>
          </p:txBody>
        </p:sp>
      </p:grpSp>
      <p:sp>
        <p:nvSpPr>
          <p:cNvPr id="10" name="Title 1">
            <a:extLst>
              <a:ext uri="{FF2B5EF4-FFF2-40B4-BE49-F238E27FC236}">
                <a16:creationId xmlns:a16="http://schemas.microsoft.com/office/drawing/2014/main" id="{36596BF2-7375-6C09-1BA2-5C516FBE78D8}"/>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graphicFrame>
        <p:nvGraphicFramePr>
          <p:cNvPr id="7" name="Chart 6">
            <a:extLst>
              <a:ext uri="{FF2B5EF4-FFF2-40B4-BE49-F238E27FC236}">
                <a16:creationId xmlns:a16="http://schemas.microsoft.com/office/drawing/2014/main" id="{9626B92D-9790-EDC4-AB81-18F7B21B8110}"/>
              </a:ext>
            </a:extLst>
          </p:cNvPr>
          <p:cNvGraphicFramePr>
            <a:graphicFrameLocks/>
          </p:cNvGraphicFramePr>
          <p:nvPr>
            <p:extLst>
              <p:ext uri="{D42A27DB-BD31-4B8C-83A1-F6EECF244321}">
                <p14:modId xmlns:p14="http://schemas.microsoft.com/office/powerpoint/2010/main" val="258774842"/>
              </p:ext>
            </p:extLst>
          </p:nvPr>
        </p:nvGraphicFramePr>
        <p:xfrm>
          <a:off x="339213" y="1152833"/>
          <a:ext cx="7379110" cy="498249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4985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939DE52-3EC8-6D89-B001-46387E12AD0A}"/>
              </a:ext>
            </a:extLst>
          </p:cNvPr>
          <p:cNvGrpSpPr/>
          <p:nvPr/>
        </p:nvGrpSpPr>
        <p:grpSpPr>
          <a:xfrm>
            <a:off x="9967351" y="6082236"/>
            <a:ext cx="2156409" cy="695190"/>
            <a:chOff x="9967351" y="6082236"/>
            <a:chExt cx="2156409" cy="695190"/>
          </a:xfrm>
        </p:grpSpPr>
        <p:pic>
          <p:nvPicPr>
            <p:cNvPr id="9" name="Picture 8">
              <a:extLst>
                <a:ext uri="{FF2B5EF4-FFF2-40B4-BE49-F238E27FC236}">
                  <a16:creationId xmlns:a16="http://schemas.microsoft.com/office/drawing/2014/main" id="{0A5E8816-D13F-2317-6D2A-CD80DBB6F95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0" name="Group 9">
              <a:extLst>
                <a:ext uri="{FF2B5EF4-FFF2-40B4-BE49-F238E27FC236}">
                  <a16:creationId xmlns:a16="http://schemas.microsoft.com/office/drawing/2014/main" id="{32A08C8E-DE3A-65CB-4BA9-49C181085985}"/>
                </a:ext>
              </a:extLst>
            </p:cNvPr>
            <p:cNvGrpSpPr>
              <a:grpSpLocks noChangeAspect="1"/>
            </p:cNvGrpSpPr>
            <p:nvPr/>
          </p:nvGrpSpPr>
          <p:grpSpPr>
            <a:xfrm>
              <a:off x="11181594" y="6082236"/>
              <a:ext cx="942166" cy="685800"/>
              <a:chOff x="10437541" y="5330284"/>
              <a:chExt cx="1597160" cy="1162568"/>
            </a:xfrm>
          </p:grpSpPr>
          <p:sp>
            <p:nvSpPr>
              <p:cNvPr id="11" name="Rectangle 10">
                <a:extLst>
                  <a:ext uri="{FF2B5EF4-FFF2-40B4-BE49-F238E27FC236}">
                    <a16:creationId xmlns:a16="http://schemas.microsoft.com/office/drawing/2014/main" id="{561AF237-8532-9509-AAB3-1B9DC42EB611}"/>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AEEEE68-8758-D776-6096-9DA7C276E660}"/>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graphicFrame>
        <p:nvGraphicFramePr>
          <p:cNvPr id="4" name="Chart 3">
            <a:extLst>
              <a:ext uri="{FF2B5EF4-FFF2-40B4-BE49-F238E27FC236}">
                <a16:creationId xmlns:a16="http://schemas.microsoft.com/office/drawing/2014/main" id="{58F28FA4-5835-4D13-9AEB-54D87215443F}"/>
              </a:ext>
            </a:extLst>
          </p:cNvPr>
          <p:cNvGraphicFramePr>
            <a:graphicFrameLocks/>
          </p:cNvGraphicFramePr>
          <p:nvPr>
            <p:extLst>
              <p:ext uri="{D42A27DB-BD31-4B8C-83A1-F6EECF244321}">
                <p14:modId xmlns:p14="http://schemas.microsoft.com/office/powerpoint/2010/main" val="16372485"/>
              </p:ext>
            </p:extLst>
          </p:nvPr>
        </p:nvGraphicFramePr>
        <p:xfrm>
          <a:off x="553484" y="1069754"/>
          <a:ext cx="11085032" cy="5412326"/>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1">
            <a:extLst>
              <a:ext uri="{FF2B5EF4-FFF2-40B4-BE49-F238E27FC236}">
                <a16:creationId xmlns:a16="http://schemas.microsoft.com/office/drawing/2014/main" id="{79502D87-8935-41C8-DEFE-7AE1C6F19077}"/>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sp>
        <p:nvSpPr>
          <p:cNvPr id="2" name="Oval 1">
            <a:extLst>
              <a:ext uri="{FF2B5EF4-FFF2-40B4-BE49-F238E27FC236}">
                <a16:creationId xmlns:a16="http://schemas.microsoft.com/office/drawing/2014/main" id="{3BD21DF8-0423-EFAD-F714-374B507A519E}"/>
              </a:ext>
            </a:extLst>
          </p:cNvPr>
          <p:cNvSpPr/>
          <p:nvPr/>
        </p:nvSpPr>
        <p:spPr>
          <a:xfrm>
            <a:off x="2615608" y="2145886"/>
            <a:ext cx="2456121" cy="444441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11824E1-F1A3-23F4-DB73-A4C6860A4B7F}"/>
              </a:ext>
            </a:extLst>
          </p:cNvPr>
          <p:cNvSpPr/>
          <p:nvPr/>
        </p:nvSpPr>
        <p:spPr>
          <a:xfrm>
            <a:off x="7977962" y="2145886"/>
            <a:ext cx="2456121" cy="444441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01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BB553D3-951D-2557-5111-97CD279D3331}"/>
              </a:ext>
            </a:extLst>
          </p:cNvPr>
          <p:cNvGrpSpPr/>
          <p:nvPr/>
        </p:nvGrpSpPr>
        <p:grpSpPr>
          <a:xfrm>
            <a:off x="9967351" y="6082236"/>
            <a:ext cx="2156409" cy="695190"/>
            <a:chOff x="9967351" y="6082236"/>
            <a:chExt cx="2156409" cy="695190"/>
          </a:xfrm>
        </p:grpSpPr>
        <p:pic>
          <p:nvPicPr>
            <p:cNvPr id="3" name="Picture 2">
              <a:extLst>
                <a:ext uri="{FF2B5EF4-FFF2-40B4-BE49-F238E27FC236}">
                  <a16:creationId xmlns:a16="http://schemas.microsoft.com/office/drawing/2014/main" id="{78E2E4E0-B1B5-A9CB-B82B-2D9B2B893E5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4" name="Group 3">
              <a:extLst>
                <a:ext uri="{FF2B5EF4-FFF2-40B4-BE49-F238E27FC236}">
                  <a16:creationId xmlns:a16="http://schemas.microsoft.com/office/drawing/2014/main" id="{7AFAAAB6-136C-88E7-0705-08ECFCC47823}"/>
                </a:ext>
              </a:extLst>
            </p:cNvPr>
            <p:cNvGrpSpPr>
              <a:grpSpLocks noChangeAspect="1"/>
            </p:cNvGrpSpPr>
            <p:nvPr/>
          </p:nvGrpSpPr>
          <p:grpSpPr>
            <a:xfrm>
              <a:off x="11181594" y="6082236"/>
              <a:ext cx="942166" cy="685800"/>
              <a:chOff x="10437541" y="5330284"/>
              <a:chExt cx="1597160" cy="1162568"/>
            </a:xfrm>
          </p:grpSpPr>
          <p:sp>
            <p:nvSpPr>
              <p:cNvPr id="9" name="Rectangle 8">
                <a:extLst>
                  <a:ext uri="{FF2B5EF4-FFF2-40B4-BE49-F238E27FC236}">
                    <a16:creationId xmlns:a16="http://schemas.microsoft.com/office/drawing/2014/main" id="{EDB78AFE-382D-1F6A-AC8A-EEEEBF81F770}"/>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283481E-9E06-0133-7D9B-82E90D1E327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5" name="Title 1">
            <a:extLst>
              <a:ext uri="{FF2B5EF4-FFF2-40B4-BE49-F238E27FC236}">
                <a16:creationId xmlns:a16="http://schemas.microsoft.com/office/drawing/2014/main" id="{951DFA58-A852-C08D-FD68-7DA627A7492C}"/>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Current and Historic Capture Rates</a:t>
            </a:r>
          </a:p>
        </p:txBody>
      </p:sp>
      <p:graphicFrame>
        <p:nvGraphicFramePr>
          <p:cNvPr id="6" name="Chart 5">
            <a:extLst>
              <a:ext uri="{FF2B5EF4-FFF2-40B4-BE49-F238E27FC236}">
                <a16:creationId xmlns:a16="http://schemas.microsoft.com/office/drawing/2014/main" id="{F222227A-3B23-4B49-AE92-713DF9841381}"/>
              </a:ext>
            </a:extLst>
          </p:cNvPr>
          <p:cNvGraphicFramePr>
            <a:graphicFrameLocks noChangeAspect="1"/>
          </p:cNvGraphicFramePr>
          <p:nvPr>
            <p:extLst>
              <p:ext uri="{D42A27DB-BD31-4B8C-83A1-F6EECF244321}">
                <p14:modId xmlns:p14="http://schemas.microsoft.com/office/powerpoint/2010/main" val="3014607439"/>
              </p:ext>
            </p:extLst>
          </p:nvPr>
        </p:nvGraphicFramePr>
        <p:xfrm>
          <a:off x="1295400" y="1118282"/>
          <a:ext cx="9601200" cy="538850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6645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2F8D957-CB4D-B610-C7AF-BF3E9333B92E}"/>
              </a:ext>
            </a:extLst>
          </p:cNvPr>
          <p:cNvGrpSpPr/>
          <p:nvPr/>
        </p:nvGrpSpPr>
        <p:grpSpPr>
          <a:xfrm>
            <a:off x="9967351" y="6082236"/>
            <a:ext cx="2156409" cy="695190"/>
            <a:chOff x="9967351" y="6082236"/>
            <a:chExt cx="2156409" cy="695190"/>
          </a:xfrm>
        </p:grpSpPr>
        <p:pic>
          <p:nvPicPr>
            <p:cNvPr id="7" name="Picture 6">
              <a:extLst>
                <a:ext uri="{FF2B5EF4-FFF2-40B4-BE49-F238E27FC236}">
                  <a16:creationId xmlns:a16="http://schemas.microsoft.com/office/drawing/2014/main" id="{B9C5E08C-ACA5-E513-1511-1A15FD2CBB5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8" name="Group 7">
              <a:extLst>
                <a:ext uri="{FF2B5EF4-FFF2-40B4-BE49-F238E27FC236}">
                  <a16:creationId xmlns:a16="http://schemas.microsoft.com/office/drawing/2014/main" id="{F0874431-67F2-6590-88E0-9214BEA7075A}"/>
                </a:ext>
              </a:extLst>
            </p:cNvPr>
            <p:cNvGrpSpPr>
              <a:grpSpLocks noChangeAspect="1"/>
            </p:cNvGrpSpPr>
            <p:nvPr/>
          </p:nvGrpSpPr>
          <p:grpSpPr>
            <a:xfrm>
              <a:off x="11181594" y="6082236"/>
              <a:ext cx="942166" cy="685800"/>
              <a:chOff x="10437541" y="5330284"/>
              <a:chExt cx="1597160" cy="1162568"/>
            </a:xfrm>
          </p:grpSpPr>
          <p:sp>
            <p:nvSpPr>
              <p:cNvPr id="9" name="Rectangle 8">
                <a:extLst>
                  <a:ext uri="{FF2B5EF4-FFF2-40B4-BE49-F238E27FC236}">
                    <a16:creationId xmlns:a16="http://schemas.microsoft.com/office/drawing/2014/main" id="{73D848A4-772C-D746-C66A-97B365F1F518}"/>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4BE1B0-1D34-5B1B-4B6A-6409DE912D6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pic>
        <p:nvPicPr>
          <p:cNvPr id="5" name="Content Placeholder 4">
            <a:extLst>
              <a:ext uri="{FF2B5EF4-FFF2-40B4-BE49-F238E27FC236}">
                <a16:creationId xmlns:a16="http://schemas.microsoft.com/office/drawing/2014/main" id="{F800D6AE-0CB5-44A5-A78F-58F7D73E15D2}"/>
              </a:ext>
            </a:extLst>
          </p:cNvPr>
          <p:cNvPicPr>
            <a:picLocks noGrp="1" noChangeAspect="1"/>
          </p:cNvPicPr>
          <p:nvPr>
            <p:ph idx="1"/>
          </p:nvPr>
        </p:nvPicPr>
        <p:blipFill>
          <a:blip r:embed="rId4">
            <a:extLst>
              <a:ext uri="{28A0092B-C50C-407E-A947-70E740481C1C}">
                <a14:useLocalDpi xmlns:a14="http://schemas.microsoft.com/office/drawing/2010/main"/>
              </a:ext>
            </a:extLst>
          </a:blip>
          <a:stretch>
            <a:fillRect/>
          </a:stretch>
        </p:blipFill>
        <p:spPr>
          <a:xfrm>
            <a:off x="2055761" y="731520"/>
            <a:ext cx="8080477" cy="6060358"/>
          </a:xfrm>
        </p:spPr>
      </p:pic>
      <p:sp>
        <p:nvSpPr>
          <p:cNvPr id="2" name="Title 1">
            <a:extLst>
              <a:ext uri="{FF2B5EF4-FFF2-40B4-BE49-F238E27FC236}">
                <a16:creationId xmlns:a16="http://schemas.microsoft.com/office/drawing/2014/main" id="{1B1E5C30-3140-16B4-DD7B-30008A07F92B}"/>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“Have You Seen Me?” Campaign</a:t>
            </a:r>
          </a:p>
        </p:txBody>
      </p:sp>
    </p:spTree>
    <p:extLst>
      <p:ext uri="{BB962C8B-B14F-4D97-AF65-F5344CB8AC3E}">
        <p14:creationId xmlns:p14="http://schemas.microsoft.com/office/powerpoint/2010/main" val="412868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A84A268-4955-7F1D-F9D6-BC41D6E6DCDF}"/>
              </a:ext>
            </a:extLst>
          </p:cNvPr>
          <p:cNvGrpSpPr/>
          <p:nvPr/>
        </p:nvGrpSpPr>
        <p:grpSpPr>
          <a:xfrm>
            <a:off x="9967351" y="6082236"/>
            <a:ext cx="2156409" cy="695190"/>
            <a:chOff x="9967351" y="6082236"/>
            <a:chExt cx="2156409" cy="695190"/>
          </a:xfrm>
        </p:grpSpPr>
        <p:pic>
          <p:nvPicPr>
            <p:cNvPr id="4" name="Picture 3">
              <a:extLst>
                <a:ext uri="{FF2B5EF4-FFF2-40B4-BE49-F238E27FC236}">
                  <a16:creationId xmlns:a16="http://schemas.microsoft.com/office/drawing/2014/main" id="{60029CEA-533E-78C5-7A08-2A42C00D805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4FA5BA06-81C2-EC52-20EF-181D2423A3BE}"/>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5AC2F88E-B9E2-379A-C2EB-B629D17F266D}"/>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A63AB64-6601-9999-80C3-BA9D4237700D}"/>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pic>
        <p:nvPicPr>
          <p:cNvPr id="25" name="Picture 24">
            <a:extLst>
              <a:ext uri="{FF2B5EF4-FFF2-40B4-BE49-F238E27FC236}">
                <a16:creationId xmlns:a16="http://schemas.microsoft.com/office/drawing/2014/main" id="{DB2759DD-176B-4675-A0B3-C1505A08EFE3}"/>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86268" y="919386"/>
            <a:ext cx="6698165" cy="5461749"/>
          </a:xfrm>
          <a:prstGeom prst="rect">
            <a:avLst/>
          </a:prstGeom>
          <a:ln w="38100" cap="sq">
            <a:noFill/>
            <a:prstDash val="solid"/>
            <a:miter lim="800000"/>
          </a:ln>
          <a:effectLst/>
        </p:spPr>
      </p:pic>
      <p:pic>
        <p:nvPicPr>
          <p:cNvPr id="71" name="Picture 70">
            <a:extLst>
              <a:ext uri="{FF2B5EF4-FFF2-40B4-BE49-F238E27FC236}">
                <a16:creationId xmlns:a16="http://schemas.microsoft.com/office/drawing/2014/main" id="{1814289F-D6FC-44EE-984D-2780CD01CCC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864387" y="1966452"/>
            <a:ext cx="6141345" cy="4748655"/>
          </a:xfrm>
          <a:prstGeom prst="rect">
            <a:avLst/>
          </a:prstGeom>
          <a:ln w="38100" cap="sq">
            <a:noFill/>
            <a:prstDash val="solid"/>
            <a:miter lim="800000"/>
          </a:ln>
          <a:effectLst/>
        </p:spPr>
      </p:pic>
      <p:sp>
        <p:nvSpPr>
          <p:cNvPr id="2" name="Title 1">
            <a:extLst>
              <a:ext uri="{FF2B5EF4-FFF2-40B4-BE49-F238E27FC236}">
                <a16:creationId xmlns:a16="http://schemas.microsoft.com/office/drawing/2014/main" id="{126DB0AF-09B7-CDBB-21BA-31B45846FF09}"/>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“Have You Seen Me?” Campaign</a:t>
            </a:r>
          </a:p>
        </p:txBody>
      </p:sp>
    </p:spTree>
    <p:extLst>
      <p:ext uri="{BB962C8B-B14F-4D97-AF65-F5344CB8AC3E}">
        <p14:creationId xmlns:p14="http://schemas.microsoft.com/office/powerpoint/2010/main" val="320728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9E57B-211F-9C25-EE9C-21EAA83B0AE2}"/>
            </a:ext>
          </a:extLst>
        </p:cNvPr>
        <p:cNvGrpSpPr/>
        <p:nvPr/>
      </p:nvGrpSpPr>
      <p:grpSpPr>
        <a:xfrm>
          <a:off x="0" y="0"/>
          <a:ext cx="0" cy="0"/>
          <a:chOff x="0" y="0"/>
          <a:chExt cx="0" cy="0"/>
        </a:xfrm>
      </p:grpSpPr>
      <p:pic>
        <p:nvPicPr>
          <p:cNvPr id="2050" name="Picture 2" descr="Home - Department of Ecology and Conservation Biology">
            <a:extLst>
              <a:ext uri="{FF2B5EF4-FFF2-40B4-BE49-F238E27FC236}">
                <a16:creationId xmlns:a16="http://schemas.microsoft.com/office/drawing/2014/main" id="{4BAB5E26-C816-DEA0-FE2A-2E1354EA0744}"/>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r="28468"/>
          <a:stretch>
            <a:fillRect/>
          </a:stretch>
        </p:blipFill>
        <p:spPr bwMode="auto">
          <a:xfrm>
            <a:off x="9967350" y="5483383"/>
            <a:ext cx="2156409" cy="49607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30FF163-DA40-7966-8BF8-B3AE259CC04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1" name="Group 10">
            <a:extLst>
              <a:ext uri="{FF2B5EF4-FFF2-40B4-BE49-F238E27FC236}">
                <a16:creationId xmlns:a16="http://schemas.microsoft.com/office/drawing/2014/main" id="{9B9FF7F8-E22E-5236-C528-D1B2FF3700A4}"/>
              </a:ext>
            </a:extLst>
          </p:cNvPr>
          <p:cNvGrpSpPr>
            <a:grpSpLocks noChangeAspect="1"/>
          </p:cNvGrpSpPr>
          <p:nvPr/>
        </p:nvGrpSpPr>
        <p:grpSpPr>
          <a:xfrm>
            <a:off x="11181594" y="6082236"/>
            <a:ext cx="942166" cy="685800"/>
            <a:chOff x="10437541" y="5330284"/>
            <a:chExt cx="1597160" cy="1162568"/>
          </a:xfrm>
        </p:grpSpPr>
        <p:sp>
          <p:nvSpPr>
            <p:cNvPr id="12" name="Rectangle 11">
              <a:extLst>
                <a:ext uri="{FF2B5EF4-FFF2-40B4-BE49-F238E27FC236}">
                  <a16:creationId xmlns:a16="http://schemas.microsoft.com/office/drawing/2014/main" id="{1561CB7C-AFEE-0318-9E24-D2E76D8B4EA0}"/>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A65B091-E04F-9E84-80B0-29FBAF76A602}"/>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
        <p:nvSpPr>
          <p:cNvPr id="4" name="Title 1">
            <a:extLst>
              <a:ext uri="{FF2B5EF4-FFF2-40B4-BE49-F238E27FC236}">
                <a16:creationId xmlns:a16="http://schemas.microsoft.com/office/drawing/2014/main" id="{923ADD3C-7397-8051-572E-E7CB6C48FDAE}"/>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Distribution Modeling</a:t>
            </a:r>
          </a:p>
        </p:txBody>
      </p:sp>
      <p:sp>
        <p:nvSpPr>
          <p:cNvPr id="5" name="Content Placeholder 2">
            <a:extLst>
              <a:ext uri="{FF2B5EF4-FFF2-40B4-BE49-F238E27FC236}">
                <a16:creationId xmlns:a16="http://schemas.microsoft.com/office/drawing/2014/main" id="{E96FE166-1C69-99FB-25E4-C5B83A2B1430}"/>
              </a:ext>
            </a:extLst>
          </p:cNvPr>
          <p:cNvSpPr txBox="1">
            <a:spLocks/>
          </p:cNvSpPr>
          <p:nvPr/>
        </p:nvSpPr>
        <p:spPr>
          <a:xfrm>
            <a:off x="211394" y="927281"/>
            <a:ext cx="11615515" cy="577460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Evaluate historic, current, and future coastal habitat availability utilizing species distribution models.</a:t>
            </a:r>
          </a:p>
        </p:txBody>
      </p:sp>
      <p:grpSp>
        <p:nvGrpSpPr>
          <p:cNvPr id="7" name="Group 6">
            <a:extLst>
              <a:ext uri="{FF2B5EF4-FFF2-40B4-BE49-F238E27FC236}">
                <a16:creationId xmlns:a16="http://schemas.microsoft.com/office/drawing/2014/main" id="{E8770C3B-FCD4-D89D-37F3-7B54BE63784E}"/>
              </a:ext>
            </a:extLst>
          </p:cNvPr>
          <p:cNvGrpSpPr>
            <a:grpSpLocks noChangeAspect="1"/>
          </p:cNvGrpSpPr>
          <p:nvPr/>
        </p:nvGrpSpPr>
        <p:grpSpPr>
          <a:xfrm>
            <a:off x="211394" y="1817108"/>
            <a:ext cx="5531541" cy="4884775"/>
            <a:chOff x="78865" y="804672"/>
            <a:chExt cx="5943600" cy="5248656"/>
          </a:xfrm>
        </p:grpSpPr>
        <p:sp>
          <p:nvSpPr>
            <p:cNvPr id="8" name="Rectangle 7">
              <a:extLst>
                <a:ext uri="{FF2B5EF4-FFF2-40B4-BE49-F238E27FC236}">
                  <a16:creationId xmlns:a16="http://schemas.microsoft.com/office/drawing/2014/main" id="{3EE0504A-568A-02CA-6D7E-C5931EDD4951}"/>
                </a:ext>
              </a:extLst>
            </p:cNvPr>
            <p:cNvSpPr/>
            <p:nvPr/>
          </p:nvSpPr>
          <p:spPr>
            <a:xfrm>
              <a:off x="78865" y="804672"/>
              <a:ext cx="5943600" cy="52486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5FDDC51-B56C-AD31-7761-93E35460589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165" y="893060"/>
              <a:ext cx="5715000" cy="5071880"/>
            </a:xfrm>
            <a:prstGeom prst="rect">
              <a:avLst/>
            </a:prstGeom>
          </p:spPr>
        </p:pic>
      </p:grpSp>
      <p:grpSp>
        <p:nvGrpSpPr>
          <p:cNvPr id="2" name="Group 1">
            <a:extLst>
              <a:ext uri="{FF2B5EF4-FFF2-40B4-BE49-F238E27FC236}">
                <a16:creationId xmlns:a16="http://schemas.microsoft.com/office/drawing/2014/main" id="{1BD88F5D-97D0-AA8E-0AB5-53AB7F6B007D}"/>
              </a:ext>
            </a:extLst>
          </p:cNvPr>
          <p:cNvGrpSpPr>
            <a:grpSpLocks noChangeAspect="1"/>
          </p:cNvGrpSpPr>
          <p:nvPr/>
        </p:nvGrpSpPr>
        <p:grpSpPr>
          <a:xfrm>
            <a:off x="6002559" y="1406769"/>
            <a:ext cx="4318424" cy="5295114"/>
            <a:chOff x="5416723" y="429768"/>
            <a:chExt cx="4892040" cy="5998464"/>
          </a:xfrm>
        </p:grpSpPr>
        <p:sp>
          <p:nvSpPr>
            <p:cNvPr id="3" name="Rectangle 2">
              <a:extLst>
                <a:ext uri="{FF2B5EF4-FFF2-40B4-BE49-F238E27FC236}">
                  <a16:creationId xmlns:a16="http://schemas.microsoft.com/office/drawing/2014/main" id="{44DB57AC-3CCE-9114-9BE8-9A0C1DEF35B0}"/>
                </a:ext>
              </a:extLst>
            </p:cNvPr>
            <p:cNvSpPr/>
            <p:nvPr/>
          </p:nvSpPr>
          <p:spPr>
            <a:xfrm>
              <a:off x="5416723" y="429768"/>
              <a:ext cx="4892040" cy="59984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8C82B36-E088-684B-FF20-0B74101A713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531023" y="546196"/>
              <a:ext cx="4663440" cy="5765608"/>
            </a:xfrm>
            <a:prstGeom prst="rect">
              <a:avLst/>
            </a:prstGeom>
          </p:spPr>
        </p:pic>
      </p:grpSp>
    </p:spTree>
    <p:extLst>
      <p:ext uri="{BB962C8B-B14F-4D97-AF65-F5344CB8AC3E}">
        <p14:creationId xmlns:p14="http://schemas.microsoft.com/office/powerpoint/2010/main" val="278424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8FA554-2ABF-746D-F94B-F02A4585A617}"/>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Geometric Morphometrics</a:t>
            </a:r>
          </a:p>
        </p:txBody>
      </p:sp>
      <p:sp>
        <p:nvSpPr>
          <p:cNvPr id="5" name="Content Placeholder 2">
            <a:extLst>
              <a:ext uri="{FF2B5EF4-FFF2-40B4-BE49-F238E27FC236}">
                <a16:creationId xmlns:a16="http://schemas.microsoft.com/office/drawing/2014/main" id="{5B2FCE7E-672E-812E-D208-872B4B8B65B0}"/>
              </a:ext>
            </a:extLst>
          </p:cNvPr>
          <p:cNvSpPr txBox="1">
            <a:spLocks/>
          </p:cNvSpPr>
          <p:nvPr/>
        </p:nvSpPr>
        <p:spPr>
          <a:xfrm>
            <a:off x="211394" y="927281"/>
            <a:ext cx="11615515" cy="577460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Compare morphometric differences and evaluate implications for </a:t>
            </a:r>
            <a:r>
              <a:rPr lang="en-US" dirty="0" err="1"/>
              <a:t>ecotoxin</a:t>
            </a:r>
            <a:r>
              <a:rPr lang="en-US" dirty="0"/>
              <a:t> consumption or exposure.</a:t>
            </a:r>
          </a:p>
        </p:txBody>
      </p:sp>
      <p:pic>
        <p:nvPicPr>
          <p:cNvPr id="12" name="Picture 11">
            <a:extLst>
              <a:ext uri="{FF2B5EF4-FFF2-40B4-BE49-F238E27FC236}">
                <a16:creationId xmlns:a16="http://schemas.microsoft.com/office/drawing/2014/main" id="{395D344A-59A9-A409-A250-F0A9379866C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bwMode="auto">
          <a:xfrm>
            <a:off x="8792308" y="1523999"/>
            <a:ext cx="3034601" cy="2828845"/>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81486CB3-E7B5-3302-A8B9-E21166C251E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5091" y="1852617"/>
            <a:ext cx="7956788" cy="4014948"/>
          </a:xfrm>
          <a:prstGeom prst="rect">
            <a:avLst/>
          </a:prstGeom>
          <a:noFill/>
          <a:ln>
            <a:solidFill>
              <a:schemeClr val="tx1"/>
            </a:solidFill>
          </a:ln>
        </p:spPr>
      </p:pic>
      <p:pic>
        <p:nvPicPr>
          <p:cNvPr id="14" name="Picture 13">
            <a:extLst>
              <a:ext uri="{FF2B5EF4-FFF2-40B4-BE49-F238E27FC236}">
                <a16:creationId xmlns:a16="http://schemas.microsoft.com/office/drawing/2014/main" id="{70F07F62-CF31-C7C9-4740-425E6E49B17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2216664" y="2282366"/>
            <a:ext cx="6398325" cy="4446966"/>
          </a:xfrm>
          <a:prstGeom prst="rect">
            <a:avLst/>
          </a:prstGeom>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2" name="Oval 1">
            <a:extLst>
              <a:ext uri="{FF2B5EF4-FFF2-40B4-BE49-F238E27FC236}">
                <a16:creationId xmlns:a16="http://schemas.microsoft.com/office/drawing/2014/main" id="{73ED924C-940E-FEC7-3A0F-CF42D31E7024}"/>
              </a:ext>
            </a:extLst>
          </p:cNvPr>
          <p:cNvSpPr/>
          <p:nvPr/>
        </p:nvSpPr>
        <p:spPr>
          <a:xfrm>
            <a:off x="2959097" y="2799990"/>
            <a:ext cx="2301073" cy="212020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6563D193-725D-AA0C-75F0-01198F737523}"/>
              </a:ext>
            </a:extLst>
          </p:cNvPr>
          <p:cNvSpPr/>
          <p:nvPr/>
        </p:nvSpPr>
        <p:spPr>
          <a:xfrm rot="20427124">
            <a:off x="3220005" y="4319386"/>
            <a:ext cx="5416131" cy="1336543"/>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ome - Department of Ecology and Conservation Biology">
            <a:extLst>
              <a:ext uri="{FF2B5EF4-FFF2-40B4-BE49-F238E27FC236}">
                <a16:creationId xmlns:a16="http://schemas.microsoft.com/office/drawing/2014/main" id="{42487E06-8053-211F-C50F-44FD43FA6D5B}"/>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28468"/>
          <a:stretch>
            <a:fillRect/>
          </a:stretch>
        </p:blipFill>
        <p:spPr bwMode="auto">
          <a:xfrm>
            <a:off x="9967350" y="5483383"/>
            <a:ext cx="2156409" cy="4960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44D71EC-F90C-AF3F-2028-57A259D84BE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15" name="Group 14">
            <a:extLst>
              <a:ext uri="{FF2B5EF4-FFF2-40B4-BE49-F238E27FC236}">
                <a16:creationId xmlns:a16="http://schemas.microsoft.com/office/drawing/2014/main" id="{B4371136-BA7F-A709-9145-C8DF819AD800}"/>
              </a:ext>
            </a:extLst>
          </p:cNvPr>
          <p:cNvGrpSpPr>
            <a:grpSpLocks noChangeAspect="1"/>
          </p:cNvGrpSpPr>
          <p:nvPr/>
        </p:nvGrpSpPr>
        <p:grpSpPr>
          <a:xfrm>
            <a:off x="11181594" y="6082236"/>
            <a:ext cx="942166" cy="685800"/>
            <a:chOff x="10437541" y="5330284"/>
            <a:chExt cx="1597160" cy="1162568"/>
          </a:xfrm>
        </p:grpSpPr>
        <p:sp>
          <p:nvSpPr>
            <p:cNvPr id="16" name="Rectangle 15">
              <a:extLst>
                <a:ext uri="{FF2B5EF4-FFF2-40B4-BE49-F238E27FC236}">
                  <a16:creationId xmlns:a16="http://schemas.microsoft.com/office/drawing/2014/main" id="{E13F261E-638A-D692-2C31-36B9C528F9E6}"/>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4E3A100C-5AE5-16BF-5148-A4B5698D20EF}"/>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Tree>
    <p:extLst>
      <p:ext uri="{BB962C8B-B14F-4D97-AF65-F5344CB8AC3E}">
        <p14:creationId xmlns:p14="http://schemas.microsoft.com/office/powerpoint/2010/main" val="39905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57640-D6E8-16DC-A035-F8A23CAA0026}"/>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34B5CCE1-3A40-EB6C-8FFA-FAA332526260}"/>
              </a:ext>
            </a:extLst>
          </p:cNvPr>
          <p:cNvGrpSpPr/>
          <p:nvPr/>
        </p:nvGrpSpPr>
        <p:grpSpPr>
          <a:xfrm>
            <a:off x="9967351" y="6082236"/>
            <a:ext cx="2156409" cy="695190"/>
            <a:chOff x="9967351" y="6082236"/>
            <a:chExt cx="2156409" cy="695190"/>
          </a:xfrm>
        </p:grpSpPr>
        <p:pic>
          <p:nvPicPr>
            <p:cNvPr id="6" name="Picture 5">
              <a:extLst>
                <a:ext uri="{FF2B5EF4-FFF2-40B4-BE49-F238E27FC236}">
                  <a16:creationId xmlns:a16="http://schemas.microsoft.com/office/drawing/2014/main" id="{C0ED1992-D804-1F9C-82D7-BB5896ED260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49319943-FBF4-433A-3364-F1E53E975C80}"/>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294C9196-0894-BB03-F8B6-B8A40B31FDF9}"/>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6EAB46A-631B-F2BC-6FAF-9A3CA81D37E4}"/>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4" name="Title 1">
            <a:extLst>
              <a:ext uri="{FF2B5EF4-FFF2-40B4-BE49-F238E27FC236}">
                <a16:creationId xmlns:a16="http://schemas.microsoft.com/office/drawing/2014/main" id="{17AB36E7-754B-213D-41B5-21160A975590}"/>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Project Idea – Coastal Restoration and Terrapin Nesting</a:t>
            </a:r>
          </a:p>
        </p:txBody>
      </p:sp>
      <p:pic>
        <p:nvPicPr>
          <p:cNvPr id="16" name="Picture 15">
            <a:extLst>
              <a:ext uri="{FF2B5EF4-FFF2-40B4-BE49-F238E27FC236}">
                <a16:creationId xmlns:a16="http://schemas.microsoft.com/office/drawing/2014/main" id="{A2A3B860-33B5-23D8-B823-28850FBBA3A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166392" y="891008"/>
            <a:ext cx="8060956" cy="5786020"/>
          </a:xfrm>
          <a:prstGeom prst="rect">
            <a:avLst/>
          </a:prstGeom>
          <a:noFill/>
          <a:ln>
            <a:noFill/>
          </a:ln>
          <a:extLst>
            <a:ext uri="{53640926-AAD7-44D8-BBD7-CCE9431645EC}">
              <a14:shadowObscured xmlns:a14="http://schemas.microsoft.com/office/drawing/2010/main"/>
            </a:ext>
          </a:extLst>
        </p:spPr>
      </p:pic>
      <p:grpSp>
        <p:nvGrpSpPr>
          <p:cNvPr id="28" name="Group 27">
            <a:extLst>
              <a:ext uri="{FF2B5EF4-FFF2-40B4-BE49-F238E27FC236}">
                <a16:creationId xmlns:a16="http://schemas.microsoft.com/office/drawing/2014/main" id="{56B9172F-3E5E-97AE-1F6A-AF1CC83212EA}"/>
              </a:ext>
            </a:extLst>
          </p:cNvPr>
          <p:cNvGrpSpPr/>
          <p:nvPr/>
        </p:nvGrpSpPr>
        <p:grpSpPr>
          <a:xfrm>
            <a:off x="8398562" y="697611"/>
            <a:ext cx="3746193" cy="5203386"/>
            <a:chOff x="8398562" y="697611"/>
            <a:chExt cx="3746193" cy="5203386"/>
          </a:xfrm>
        </p:grpSpPr>
        <p:pic>
          <p:nvPicPr>
            <p:cNvPr id="1026" name="Picture 2" descr="Texas Parks &amp; Wildlife Department">
              <a:extLst>
                <a:ext uri="{FF2B5EF4-FFF2-40B4-BE49-F238E27FC236}">
                  <a16:creationId xmlns:a16="http://schemas.microsoft.com/office/drawing/2014/main" id="{D36CA396-C142-83C1-5BFD-981EF44240D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641099" y="89577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Nature Conservancy | U.S. Fish &amp; Wildlife Service">
              <a:extLst>
                <a:ext uri="{FF2B5EF4-FFF2-40B4-BE49-F238E27FC236}">
                  <a16:creationId xmlns:a16="http://schemas.microsoft.com/office/drawing/2014/main" id="{B39C5A02-72CF-3568-1FCB-EB44DA09E29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398562" y="2354808"/>
              <a:ext cx="1188322"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01EFE041-DB20-FBD9-3C50-08845FF6822D}"/>
                </a:ext>
              </a:extLst>
            </p:cNvPr>
            <p:cNvGrpSpPr>
              <a:grpSpLocks noChangeAspect="1"/>
            </p:cNvGrpSpPr>
            <p:nvPr/>
          </p:nvGrpSpPr>
          <p:grpSpPr>
            <a:xfrm>
              <a:off x="8424278" y="3813846"/>
              <a:ext cx="1371600" cy="1371600"/>
              <a:chOff x="6404387" y="1549962"/>
              <a:chExt cx="685800" cy="685800"/>
            </a:xfrm>
          </p:grpSpPr>
          <p:sp>
            <p:nvSpPr>
              <p:cNvPr id="19" name="Rectangle 18">
                <a:extLst>
                  <a:ext uri="{FF2B5EF4-FFF2-40B4-BE49-F238E27FC236}">
                    <a16:creationId xmlns:a16="http://schemas.microsoft.com/office/drawing/2014/main" id="{35FCCF20-ED9A-96A5-E145-898ACAF87DAC}"/>
                  </a:ext>
                </a:extLst>
              </p:cNvPr>
              <p:cNvSpPr/>
              <p:nvPr/>
            </p:nvSpPr>
            <p:spPr>
              <a:xfrm>
                <a:off x="6404387" y="1549962"/>
                <a:ext cx="685800" cy="68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4" name="Picture 10" descr="Home | Texas General Land Office">
                <a:extLst>
                  <a:ext uri="{FF2B5EF4-FFF2-40B4-BE49-F238E27FC236}">
                    <a16:creationId xmlns:a16="http://schemas.microsoft.com/office/drawing/2014/main" id="{1E3719C4-6AB4-DF45-E8EB-3AB40FEFDECF}"/>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6404387" y="1549962"/>
                <a:ext cx="685800" cy="685800"/>
              </a:xfrm>
              <a:prstGeom prst="rect">
                <a:avLst/>
              </a:prstGeom>
              <a:noFill/>
              <a:extLst>
                <a:ext uri="{909E8E84-426E-40DD-AFC4-6F175D3DCCD1}">
                  <a14:hiddenFill xmlns:a14="http://schemas.microsoft.com/office/drawing/2010/main">
                    <a:solidFill>
                      <a:srgbClr val="FFFFFF"/>
                    </a:solidFill>
                  </a14:hiddenFill>
                </a:ext>
              </a:extLst>
            </p:spPr>
          </p:pic>
        </p:grpSp>
        <p:pic>
          <p:nvPicPr>
            <p:cNvPr id="1030" name="Picture 6" descr="Galveston Bay Foundation – Texas Land Trust Council">
              <a:extLst>
                <a:ext uri="{FF2B5EF4-FFF2-40B4-BE49-F238E27FC236}">
                  <a16:creationId xmlns:a16="http://schemas.microsoft.com/office/drawing/2014/main" id="{66AC3521-93CB-A24E-BF42-9DA34B982AAA}"/>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0059944" y="697611"/>
              <a:ext cx="2084811" cy="176791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ouston Zoo Hires Two New Executives - The Houston Zoo">
              <a:extLst>
                <a:ext uri="{FF2B5EF4-FFF2-40B4-BE49-F238E27FC236}">
                  <a16:creationId xmlns:a16="http://schemas.microsoft.com/office/drawing/2014/main" id="{E18F8385-D7ED-1776-9786-D14131FC67F9}"/>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11120375" y="2355212"/>
              <a:ext cx="89217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Black Cat GIS and Biological Services (@blackcatGIS) • Facebook">
              <a:extLst>
                <a:ext uri="{FF2B5EF4-FFF2-40B4-BE49-F238E27FC236}">
                  <a16:creationId xmlns:a16="http://schemas.microsoft.com/office/drawing/2014/main" id="{4276851E-B05F-F70E-251C-8D5274C9B746}"/>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0291390" y="3813846"/>
              <a:ext cx="1371600" cy="137160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25FB4B9B-F2BE-79F3-6D53-18499560F00F}"/>
                </a:ext>
              </a:extLst>
            </p:cNvPr>
            <p:cNvGrpSpPr>
              <a:grpSpLocks noChangeAspect="1"/>
            </p:cNvGrpSpPr>
            <p:nvPr/>
          </p:nvGrpSpPr>
          <p:grpSpPr>
            <a:xfrm>
              <a:off x="9758098" y="2354808"/>
              <a:ext cx="1193411" cy="1371600"/>
              <a:chOff x="6722719" y="1851660"/>
              <a:chExt cx="596708" cy="685800"/>
            </a:xfrm>
          </p:grpSpPr>
          <p:sp>
            <p:nvSpPr>
              <p:cNvPr id="23" name="Rectangle 22">
                <a:extLst>
                  <a:ext uri="{FF2B5EF4-FFF2-40B4-BE49-F238E27FC236}">
                    <a16:creationId xmlns:a16="http://schemas.microsoft.com/office/drawing/2014/main" id="{B9D9584D-750B-A66A-5EF6-6AC6D434E331}"/>
                  </a:ext>
                </a:extLst>
              </p:cNvPr>
              <p:cNvSpPr/>
              <p:nvPr/>
            </p:nvSpPr>
            <p:spPr>
              <a:xfrm>
                <a:off x="6723893" y="1851660"/>
                <a:ext cx="594360" cy="68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0" name="Picture 16" descr="State of the Bay: Welcome!">
                <a:extLst>
                  <a:ext uri="{FF2B5EF4-FFF2-40B4-BE49-F238E27FC236}">
                    <a16:creationId xmlns:a16="http://schemas.microsoft.com/office/drawing/2014/main" id="{F5B4ED4B-0B96-62F2-3457-9512C92CDDA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722719" y="1851660"/>
                <a:ext cx="596708" cy="685800"/>
              </a:xfrm>
              <a:prstGeom prst="rect">
                <a:avLst/>
              </a:prstGeom>
              <a:noFill/>
              <a:extLst>
                <a:ext uri="{909E8E84-426E-40DD-AFC4-6F175D3DCCD1}">
                  <a14:hiddenFill xmlns:a14="http://schemas.microsoft.com/office/drawing/2010/main">
                    <a:solidFill>
                      <a:srgbClr val="FFFFFF"/>
                    </a:solidFill>
                  </a14:hiddenFill>
                </a:ext>
              </a:extLst>
            </p:spPr>
          </p:pic>
        </p:grpSp>
        <p:pic>
          <p:nvPicPr>
            <p:cNvPr id="1042" name="Picture 18" descr="Coastal Prairies Restoration Practitioners Forum Archive">
              <a:extLst>
                <a:ext uri="{FF2B5EF4-FFF2-40B4-BE49-F238E27FC236}">
                  <a16:creationId xmlns:a16="http://schemas.microsoft.com/office/drawing/2014/main" id="{F16F7338-1716-DA9A-5EC8-522E31F22403}"/>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8983203" y="5366685"/>
              <a:ext cx="2743200" cy="53431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5116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B69E-7C85-D368-6E00-C7CE2225498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080808D-6E25-5792-7C2D-E8B50C554B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2FCEDC08-9B96-C270-F258-AD5D8BD665A8}"/>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EAC5C25E-DD55-DF3C-B85F-EE6712B6C282}"/>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0CC84F-B3B2-0BF0-DEA5-256DCD7F75DC}"/>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
        <p:nvSpPr>
          <p:cNvPr id="4" name="Title 1">
            <a:extLst>
              <a:ext uri="{FF2B5EF4-FFF2-40B4-BE49-F238E27FC236}">
                <a16:creationId xmlns:a16="http://schemas.microsoft.com/office/drawing/2014/main" id="{9BFF3430-5B37-CAB2-EE68-E291592BCA17}"/>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Project Idea – Coastal Restoration and Terrapin Nesting</a:t>
            </a:r>
          </a:p>
        </p:txBody>
      </p:sp>
      <p:pic>
        <p:nvPicPr>
          <p:cNvPr id="12" name="Picture 11">
            <a:extLst>
              <a:ext uri="{FF2B5EF4-FFF2-40B4-BE49-F238E27FC236}">
                <a16:creationId xmlns:a16="http://schemas.microsoft.com/office/drawing/2014/main" id="{F36D12D5-0CC5-8EF5-55F3-FF4A8380F74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8620599" y="858579"/>
            <a:ext cx="3503161" cy="5107881"/>
          </a:xfrm>
          <a:prstGeom prst="rect">
            <a:avLst/>
          </a:prstGeom>
        </p:spPr>
      </p:pic>
      <p:grpSp>
        <p:nvGrpSpPr>
          <p:cNvPr id="15" name="Group 14">
            <a:extLst>
              <a:ext uri="{FF2B5EF4-FFF2-40B4-BE49-F238E27FC236}">
                <a16:creationId xmlns:a16="http://schemas.microsoft.com/office/drawing/2014/main" id="{400B7F39-9242-BE09-14B7-5948A9D51669}"/>
              </a:ext>
            </a:extLst>
          </p:cNvPr>
          <p:cNvGrpSpPr/>
          <p:nvPr/>
        </p:nvGrpSpPr>
        <p:grpSpPr>
          <a:xfrm>
            <a:off x="105833" y="858579"/>
            <a:ext cx="4168987" cy="5816010"/>
            <a:chOff x="105833" y="858579"/>
            <a:chExt cx="4168987" cy="5816010"/>
          </a:xfrm>
        </p:grpSpPr>
        <p:pic>
          <p:nvPicPr>
            <p:cNvPr id="3" name="Picture 2">
              <a:extLst>
                <a:ext uri="{FF2B5EF4-FFF2-40B4-BE49-F238E27FC236}">
                  <a16:creationId xmlns:a16="http://schemas.microsoft.com/office/drawing/2014/main" id="{495A390B-46D5-F46E-9B58-3F60DBAE0C7F}"/>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05833" y="858579"/>
              <a:ext cx="4168987" cy="5816010"/>
            </a:xfrm>
            <a:prstGeom prst="rect">
              <a:avLst/>
            </a:prstGeom>
          </p:spPr>
        </p:pic>
        <p:sp>
          <p:nvSpPr>
            <p:cNvPr id="13" name="TextBox 12">
              <a:extLst>
                <a:ext uri="{FF2B5EF4-FFF2-40B4-BE49-F238E27FC236}">
                  <a16:creationId xmlns:a16="http://schemas.microsoft.com/office/drawing/2014/main" id="{8192F7CE-0DD7-1180-2148-9A41AD56EAF9}"/>
                </a:ext>
              </a:extLst>
            </p:cNvPr>
            <p:cNvSpPr txBox="1"/>
            <p:nvPr/>
          </p:nvSpPr>
          <p:spPr>
            <a:xfrm>
              <a:off x="611249" y="1213851"/>
              <a:ext cx="1701208" cy="400110"/>
            </a:xfrm>
            <a:prstGeom prst="rect">
              <a:avLst/>
            </a:prstGeom>
            <a:noFill/>
          </p:spPr>
          <p:txBody>
            <a:bodyPr wrap="square" rtlCol="0">
              <a:spAutoFit/>
            </a:bodyPr>
            <a:lstStyle/>
            <a:p>
              <a:pPr algn="ctr"/>
              <a:r>
                <a:rPr lang="en-US" sz="2000" b="1" dirty="0">
                  <a:solidFill>
                    <a:schemeClr val="bg2"/>
                  </a:solidFill>
                </a:rPr>
                <a:t>February 2010</a:t>
              </a:r>
            </a:p>
          </p:txBody>
        </p:sp>
      </p:grpSp>
      <p:grpSp>
        <p:nvGrpSpPr>
          <p:cNvPr id="16" name="Group 15">
            <a:extLst>
              <a:ext uri="{FF2B5EF4-FFF2-40B4-BE49-F238E27FC236}">
                <a16:creationId xmlns:a16="http://schemas.microsoft.com/office/drawing/2014/main" id="{2F5629D9-3676-54DF-BE6E-7F5EC8A7D1DD}"/>
              </a:ext>
            </a:extLst>
          </p:cNvPr>
          <p:cNvGrpSpPr/>
          <p:nvPr/>
        </p:nvGrpSpPr>
        <p:grpSpPr>
          <a:xfrm>
            <a:off x="4360643" y="858579"/>
            <a:ext cx="4168987" cy="5816010"/>
            <a:chOff x="4360643" y="858579"/>
            <a:chExt cx="4168987" cy="5816010"/>
          </a:xfrm>
        </p:grpSpPr>
        <p:pic>
          <p:nvPicPr>
            <p:cNvPr id="10" name="Picture 9">
              <a:extLst>
                <a:ext uri="{FF2B5EF4-FFF2-40B4-BE49-F238E27FC236}">
                  <a16:creationId xmlns:a16="http://schemas.microsoft.com/office/drawing/2014/main" id="{D603B1DF-698A-9A4F-DEC3-D8C9BA259ABA}"/>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4360643" y="858579"/>
              <a:ext cx="4168987" cy="5816010"/>
            </a:xfrm>
            <a:prstGeom prst="rect">
              <a:avLst/>
            </a:prstGeom>
          </p:spPr>
        </p:pic>
        <p:sp>
          <p:nvSpPr>
            <p:cNvPr id="14" name="TextBox 13">
              <a:extLst>
                <a:ext uri="{FF2B5EF4-FFF2-40B4-BE49-F238E27FC236}">
                  <a16:creationId xmlns:a16="http://schemas.microsoft.com/office/drawing/2014/main" id="{8D3B6D1E-BC75-02CA-1751-7C536F80343A}"/>
                </a:ext>
              </a:extLst>
            </p:cNvPr>
            <p:cNvSpPr txBox="1"/>
            <p:nvPr/>
          </p:nvSpPr>
          <p:spPr>
            <a:xfrm>
              <a:off x="4899714" y="1213851"/>
              <a:ext cx="1701208" cy="400110"/>
            </a:xfrm>
            <a:prstGeom prst="rect">
              <a:avLst/>
            </a:prstGeom>
            <a:noFill/>
          </p:spPr>
          <p:txBody>
            <a:bodyPr wrap="square" rtlCol="0">
              <a:spAutoFit/>
            </a:bodyPr>
            <a:lstStyle/>
            <a:p>
              <a:pPr algn="ctr"/>
              <a:r>
                <a:rPr lang="en-US" sz="2000" b="1" dirty="0">
                  <a:solidFill>
                    <a:schemeClr val="bg2"/>
                  </a:solidFill>
                </a:rPr>
                <a:t>April 2025</a:t>
              </a:r>
            </a:p>
          </p:txBody>
        </p:sp>
      </p:grpSp>
    </p:spTree>
    <p:extLst>
      <p:ext uri="{BB962C8B-B14F-4D97-AF65-F5344CB8AC3E}">
        <p14:creationId xmlns:p14="http://schemas.microsoft.com/office/powerpoint/2010/main" val="130215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F0897-79D5-E42E-6C3E-A8D38661F2F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56AA1E2-53B6-1884-4E59-841E93EE427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5FE1D4C9-036B-A9A1-7A3B-12EBD3455153}"/>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6204AD6E-24F3-75DC-6DED-DA8CB557A67A}"/>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06FBC5B-55FD-F908-9A82-6E690F703CB5}"/>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
        <p:nvSpPr>
          <p:cNvPr id="4" name="Title 1">
            <a:extLst>
              <a:ext uri="{FF2B5EF4-FFF2-40B4-BE49-F238E27FC236}">
                <a16:creationId xmlns:a16="http://schemas.microsoft.com/office/drawing/2014/main" id="{CE580285-C4B1-5926-AC92-1B2CE2D6D0E8}"/>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Project Idea – Coastal Restoration and Terrapin Nesting</a:t>
            </a:r>
          </a:p>
        </p:txBody>
      </p:sp>
      <p:grpSp>
        <p:nvGrpSpPr>
          <p:cNvPr id="21" name="Group 20">
            <a:extLst>
              <a:ext uri="{FF2B5EF4-FFF2-40B4-BE49-F238E27FC236}">
                <a16:creationId xmlns:a16="http://schemas.microsoft.com/office/drawing/2014/main" id="{0AB4E546-9144-38AF-8187-3D3FEB2C3EAF}"/>
              </a:ext>
            </a:extLst>
          </p:cNvPr>
          <p:cNvGrpSpPr/>
          <p:nvPr/>
        </p:nvGrpSpPr>
        <p:grpSpPr>
          <a:xfrm>
            <a:off x="152674" y="934947"/>
            <a:ext cx="5865295" cy="4988105"/>
            <a:chOff x="152674" y="934947"/>
            <a:chExt cx="5865295" cy="4988105"/>
          </a:xfrm>
        </p:grpSpPr>
        <p:pic>
          <p:nvPicPr>
            <p:cNvPr id="5" name="Picture 4">
              <a:extLst>
                <a:ext uri="{FF2B5EF4-FFF2-40B4-BE49-F238E27FC236}">
                  <a16:creationId xmlns:a16="http://schemas.microsoft.com/office/drawing/2014/main" id="{5DEEC881-0C76-CD34-016D-ED1B58C1BFBF}"/>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52674" y="934947"/>
              <a:ext cx="5865295" cy="4988105"/>
            </a:xfrm>
            <a:prstGeom prst="rect">
              <a:avLst/>
            </a:prstGeom>
          </p:spPr>
        </p:pic>
        <p:sp>
          <p:nvSpPr>
            <p:cNvPr id="18" name="TextBox 17">
              <a:extLst>
                <a:ext uri="{FF2B5EF4-FFF2-40B4-BE49-F238E27FC236}">
                  <a16:creationId xmlns:a16="http://schemas.microsoft.com/office/drawing/2014/main" id="{7BA322F4-4527-3C29-72D2-3A257F604055}"/>
                </a:ext>
              </a:extLst>
            </p:cNvPr>
            <p:cNvSpPr txBox="1"/>
            <p:nvPr/>
          </p:nvSpPr>
          <p:spPr>
            <a:xfrm>
              <a:off x="4098917" y="1217170"/>
              <a:ext cx="1919052" cy="400110"/>
            </a:xfrm>
            <a:prstGeom prst="rect">
              <a:avLst/>
            </a:prstGeom>
            <a:noFill/>
          </p:spPr>
          <p:txBody>
            <a:bodyPr wrap="square" rtlCol="0">
              <a:spAutoFit/>
            </a:bodyPr>
            <a:lstStyle/>
            <a:p>
              <a:pPr algn="ctr"/>
              <a:r>
                <a:rPr lang="en-US" sz="2000" b="1" dirty="0">
                  <a:solidFill>
                    <a:schemeClr val="bg2"/>
                  </a:solidFill>
                </a:rPr>
                <a:t>November 2011</a:t>
              </a:r>
            </a:p>
          </p:txBody>
        </p:sp>
      </p:grpSp>
      <p:grpSp>
        <p:nvGrpSpPr>
          <p:cNvPr id="20" name="Group 19">
            <a:extLst>
              <a:ext uri="{FF2B5EF4-FFF2-40B4-BE49-F238E27FC236}">
                <a16:creationId xmlns:a16="http://schemas.microsoft.com/office/drawing/2014/main" id="{8DD8ECC9-5411-A3E7-F599-005832385791}"/>
              </a:ext>
            </a:extLst>
          </p:cNvPr>
          <p:cNvGrpSpPr/>
          <p:nvPr/>
        </p:nvGrpSpPr>
        <p:grpSpPr>
          <a:xfrm>
            <a:off x="6174031" y="934947"/>
            <a:ext cx="5865295" cy="4988105"/>
            <a:chOff x="6174031" y="934947"/>
            <a:chExt cx="5865295" cy="4988105"/>
          </a:xfrm>
        </p:grpSpPr>
        <p:pic>
          <p:nvPicPr>
            <p:cNvPr id="17" name="Picture 16">
              <a:extLst>
                <a:ext uri="{FF2B5EF4-FFF2-40B4-BE49-F238E27FC236}">
                  <a16:creationId xmlns:a16="http://schemas.microsoft.com/office/drawing/2014/main" id="{07AD1EF4-067D-D521-DAA4-CDE77A795192}"/>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6174031" y="934947"/>
              <a:ext cx="5865295" cy="4988105"/>
            </a:xfrm>
            <a:prstGeom prst="rect">
              <a:avLst/>
            </a:prstGeom>
          </p:spPr>
        </p:pic>
        <p:sp>
          <p:nvSpPr>
            <p:cNvPr id="19" name="TextBox 18">
              <a:extLst>
                <a:ext uri="{FF2B5EF4-FFF2-40B4-BE49-F238E27FC236}">
                  <a16:creationId xmlns:a16="http://schemas.microsoft.com/office/drawing/2014/main" id="{F2C1E253-EB10-25A7-207F-DC81D87E909A}"/>
                </a:ext>
              </a:extLst>
            </p:cNvPr>
            <p:cNvSpPr txBox="1"/>
            <p:nvPr/>
          </p:nvSpPr>
          <p:spPr>
            <a:xfrm>
              <a:off x="10120274" y="1217170"/>
              <a:ext cx="1919052" cy="400110"/>
            </a:xfrm>
            <a:prstGeom prst="rect">
              <a:avLst/>
            </a:prstGeom>
            <a:noFill/>
          </p:spPr>
          <p:txBody>
            <a:bodyPr wrap="square" rtlCol="0">
              <a:spAutoFit/>
            </a:bodyPr>
            <a:lstStyle/>
            <a:p>
              <a:pPr algn="r"/>
              <a:r>
                <a:rPr lang="en-US" sz="2000" b="1" dirty="0">
                  <a:solidFill>
                    <a:schemeClr val="bg2"/>
                  </a:solidFill>
                </a:rPr>
                <a:t>April 2024</a:t>
              </a:r>
            </a:p>
          </p:txBody>
        </p:sp>
      </p:grpSp>
    </p:spTree>
    <p:extLst>
      <p:ext uri="{BB962C8B-B14F-4D97-AF65-F5344CB8AC3E}">
        <p14:creationId xmlns:p14="http://schemas.microsoft.com/office/powerpoint/2010/main" val="4148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3EE69-B4FD-278E-A467-1FFB973CE48B}"/>
            </a:ext>
          </a:extLst>
        </p:cNvPr>
        <p:cNvGrpSpPr/>
        <p:nvPr/>
      </p:nvGrpSpPr>
      <p:grpSpPr>
        <a:xfrm>
          <a:off x="0" y="0"/>
          <a:ext cx="0" cy="0"/>
          <a:chOff x="0" y="0"/>
          <a:chExt cx="0" cy="0"/>
        </a:xfrm>
      </p:grpSpPr>
      <p:grpSp>
        <p:nvGrpSpPr>
          <p:cNvPr id="37" name="Group 36">
            <a:extLst>
              <a:ext uri="{FF2B5EF4-FFF2-40B4-BE49-F238E27FC236}">
                <a16:creationId xmlns:a16="http://schemas.microsoft.com/office/drawing/2014/main" id="{EE78BB35-AC6E-8D01-58F5-9845FC450EE5}"/>
              </a:ext>
            </a:extLst>
          </p:cNvPr>
          <p:cNvGrpSpPr/>
          <p:nvPr/>
        </p:nvGrpSpPr>
        <p:grpSpPr>
          <a:xfrm>
            <a:off x="74819" y="813801"/>
            <a:ext cx="7650939" cy="4051006"/>
            <a:chOff x="1259145" y="1994015"/>
            <a:chExt cx="7650939" cy="4051006"/>
          </a:xfrm>
        </p:grpSpPr>
        <p:pic>
          <p:nvPicPr>
            <p:cNvPr id="35" name="Picture 34">
              <a:extLst>
                <a:ext uri="{FF2B5EF4-FFF2-40B4-BE49-F238E27FC236}">
                  <a16:creationId xmlns:a16="http://schemas.microsoft.com/office/drawing/2014/main" id="{1953C57B-E360-E763-433F-812A6653453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259145" y="1994015"/>
              <a:ext cx="7650939" cy="4051006"/>
            </a:xfrm>
            <a:prstGeom prst="rect">
              <a:avLst/>
            </a:prstGeom>
          </p:spPr>
        </p:pic>
        <p:sp>
          <p:nvSpPr>
            <p:cNvPr id="36" name="TextBox 35">
              <a:extLst>
                <a:ext uri="{FF2B5EF4-FFF2-40B4-BE49-F238E27FC236}">
                  <a16:creationId xmlns:a16="http://schemas.microsoft.com/office/drawing/2014/main" id="{FF43D72A-FE18-477A-1182-C9903F8E9ABE}"/>
                </a:ext>
              </a:extLst>
            </p:cNvPr>
            <p:cNvSpPr txBox="1"/>
            <p:nvPr/>
          </p:nvSpPr>
          <p:spPr>
            <a:xfrm>
              <a:off x="7208876" y="1994015"/>
              <a:ext cx="1701208" cy="400110"/>
            </a:xfrm>
            <a:prstGeom prst="rect">
              <a:avLst/>
            </a:prstGeom>
            <a:noFill/>
          </p:spPr>
          <p:txBody>
            <a:bodyPr wrap="square" rtlCol="0">
              <a:spAutoFit/>
            </a:bodyPr>
            <a:lstStyle/>
            <a:p>
              <a:pPr algn="r"/>
              <a:r>
                <a:rPr lang="en-US" sz="2000" b="1" dirty="0">
                  <a:solidFill>
                    <a:schemeClr val="bg2"/>
                  </a:solidFill>
                </a:rPr>
                <a:t>April 2014</a:t>
              </a:r>
            </a:p>
          </p:txBody>
        </p:sp>
      </p:grpSp>
      <p:pic>
        <p:nvPicPr>
          <p:cNvPr id="6" name="Picture 5">
            <a:extLst>
              <a:ext uri="{FF2B5EF4-FFF2-40B4-BE49-F238E27FC236}">
                <a16:creationId xmlns:a16="http://schemas.microsoft.com/office/drawing/2014/main" id="{D8E9F160-0EE3-6BF5-7FC5-6ED97252C3A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9E81D503-072A-ABEB-07FC-F95357392AAC}"/>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D4C13283-A065-C255-FFB8-07C06C8F0C17}"/>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CF88483-7DA3-6A01-16F3-5F63E96C00C6}"/>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
        <p:nvSpPr>
          <p:cNvPr id="4" name="Title 1">
            <a:extLst>
              <a:ext uri="{FF2B5EF4-FFF2-40B4-BE49-F238E27FC236}">
                <a16:creationId xmlns:a16="http://schemas.microsoft.com/office/drawing/2014/main" id="{A7DF77CC-A9D3-F879-06F1-2654220B23D2}"/>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Project Idea – Coastal Restoration and Terrapin Nesting</a:t>
            </a:r>
          </a:p>
        </p:txBody>
      </p:sp>
      <p:grpSp>
        <p:nvGrpSpPr>
          <p:cNvPr id="33" name="Group 32">
            <a:extLst>
              <a:ext uri="{FF2B5EF4-FFF2-40B4-BE49-F238E27FC236}">
                <a16:creationId xmlns:a16="http://schemas.microsoft.com/office/drawing/2014/main" id="{466FC152-9747-0F17-1F25-2E90417448DF}"/>
              </a:ext>
            </a:extLst>
          </p:cNvPr>
          <p:cNvGrpSpPr/>
          <p:nvPr/>
        </p:nvGrpSpPr>
        <p:grpSpPr>
          <a:xfrm>
            <a:off x="4466242" y="2717031"/>
            <a:ext cx="7657518" cy="4051005"/>
            <a:chOff x="4466242" y="2717031"/>
            <a:chExt cx="7657518" cy="4051005"/>
          </a:xfrm>
        </p:grpSpPr>
        <p:pic>
          <p:nvPicPr>
            <p:cNvPr id="26" name="Picture 25">
              <a:extLst>
                <a:ext uri="{FF2B5EF4-FFF2-40B4-BE49-F238E27FC236}">
                  <a16:creationId xmlns:a16="http://schemas.microsoft.com/office/drawing/2014/main" id="{688C76ED-F83B-2EEF-15DF-AC59E40B6AF3}"/>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4466242" y="2717031"/>
              <a:ext cx="7650939" cy="4051005"/>
            </a:xfrm>
            <a:prstGeom prst="rect">
              <a:avLst/>
            </a:prstGeom>
          </p:spPr>
        </p:pic>
        <p:sp>
          <p:nvSpPr>
            <p:cNvPr id="31" name="TextBox 30">
              <a:extLst>
                <a:ext uri="{FF2B5EF4-FFF2-40B4-BE49-F238E27FC236}">
                  <a16:creationId xmlns:a16="http://schemas.microsoft.com/office/drawing/2014/main" id="{AA81C461-580B-8910-E62F-C412A7F4B4DA}"/>
                </a:ext>
              </a:extLst>
            </p:cNvPr>
            <p:cNvSpPr txBox="1"/>
            <p:nvPr/>
          </p:nvSpPr>
          <p:spPr>
            <a:xfrm>
              <a:off x="10422552" y="2717031"/>
              <a:ext cx="1701208" cy="400110"/>
            </a:xfrm>
            <a:prstGeom prst="rect">
              <a:avLst/>
            </a:prstGeom>
            <a:noFill/>
          </p:spPr>
          <p:txBody>
            <a:bodyPr wrap="square" rtlCol="0">
              <a:spAutoFit/>
            </a:bodyPr>
            <a:lstStyle/>
            <a:p>
              <a:pPr algn="r"/>
              <a:r>
                <a:rPr lang="en-US" sz="2000" b="1" dirty="0">
                  <a:solidFill>
                    <a:schemeClr val="bg2"/>
                  </a:solidFill>
                </a:rPr>
                <a:t>March 2025</a:t>
              </a:r>
            </a:p>
          </p:txBody>
        </p:sp>
      </p:grpSp>
    </p:spTree>
    <p:extLst>
      <p:ext uri="{BB962C8B-B14F-4D97-AF65-F5344CB8AC3E}">
        <p14:creationId xmlns:p14="http://schemas.microsoft.com/office/powerpoint/2010/main" val="150702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8E0E4-DAC1-D0A4-0F0C-0FEC2FC6499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3287358-324C-085C-C595-B85890F90FA8}"/>
              </a:ext>
            </a:extLst>
          </p:cNvPr>
          <p:cNvPicPr>
            <a:picLocks noChangeAspect="1"/>
          </p:cNvPicPr>
          <p:nvPr/>
        </p:nvPicPr>
        <p:blipFill>
          <a:blip r:embed="rId2" cstate="hqprint">
            <a:extLst>
              <a:ext uri="{28A0092B-C50C-407E-A947-70E740481C1C}">
                <a14:useLocalDpi xmlns:a14="http://schemas.microsoft.com/office/drawing/2010/main"/>
              </a:ext>
            </a:extLst>
          </a:blip>
          <a:srcRect l="-165"/>
          <a:stretch>
            <a:fillRect/>
          </a:stretch>
        </p:blipFill>
        <p:spPr>
          <a:xfrm>
            <a:off x="6826102" y="882503"/>
            <a:ext cx="5206788" cy="3400965"/>
          </a:xfrm>
          <a:prstGeom prst="rect">
            <a:avLst/>
          </a:prstGeom>
          <a:ln w="12700">
            <a:noFill/>
          </a:ln>
        </p:spPr>
      </p:pic>
      <p:pic>
        <p:nvPicPr>
          <p:cNvPr id="6" name="Picture 5">
            <a:extLst>
              <a:ext uri="{FF2B5EF4-FFF2-40B4-BE49-F238E27FC236}">
                <a16:creationId xmlns:a16="http://schemas.microsoft.com/office/drawing/2014/main" id="{A48C016B-E2B6-1C2C-D2B2-975FDEEA187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C6095932-E295-EDA1-5A45-AF26DBEAF233}"/>
              </a:ext>
            </a:extLst>
          </p:cNvPr>
          <p:cNvGrpSpPr>
            <a:grpSpLocks noChangeAspect="1"/>
          </p:cNvGrpSpPr>
          <p:nvPr/>
        </p:nvGrpSpPr>
        <p:grpSpPr>
          <a:xfrm>
            <a:off x="11181594" y="6082236"/>
            <a:ext cx="942166" cy="685800"/>
            <a:chOff x="10437541" y="5330284"/>
            <a:chExt cx="1597160" cy="1162568"/>
          </a:xfrm>
        </p:grpSpPr>
        <p:sp>
          <p:nvSpPr>
            <p:cNvPr id="8" name="Rectangle 7">
              <a:extLst>
                <a:ext uri="{FF2B5EF4-FFF2-40B4-BE49-F238E27FC236}">
                  <a16:creationId xmlns:a16="http://schemas.microsoft.com/office/drawing/2014/main" id="{F565E091-D704-9D1E-83CC-398F06DE90B9}"/>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AD60540-C0F3-0A52-2E47-070FDE9E3364}"/>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sp>
        <p:nvSpPr>
          <p:cNvPr id="4" name="Title 1">
            <a:extLst>
              <a:ext uri="{FF2B5EF4-FFF2-40B4-BE49-F238E27FC236}">
                <a16:creationId xmlns:a16="http://schemas.microsoft.com/office/drawing/2014/main" id="{C3FD26D7-E007-771A-225F-7CCC229D8868}"/>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Project Idea – Coastal Restoration and Terrapin Nesting</a:t>
            </a:r>
          </a:p>
        </p:txBody>
      </p:sp>
      <p:pic>
        <p:nvPicPr>
          <p:cNvPr id="3" name="Picture 2">
            <a:extLst>
              <a:ext uri="{FF2B5EF4-FFF2-40B4-BE49-F238E27FC236}">
                <a16:creationId xmlns:a16="http://schemas.microsoft.com/office/drawing/2014/main" id="{F6F9AF7F-5773-ACE0-2841-21CE590B3066}"/>
              </a:ext>
            </a:extLst>
          </p:cNvPr>
          <p:cNvPicPr>
            <a:picLocks noChangeAspect="1"/>
          </p:cNvPicPr>
          <p:nvPr/>
        </p:nvPicPr>
        <p:blipFill>
          <a:blip r:embed="rId5" cstate="hqprint">
            <a:extLst>
              <a:ext uri="{28A0092B-C50C-407E-A947-70E740481C1C}">
                <a14:useLocalDpi xmlns:a14="http://schemas.microsoft.com/office/drawing/2010/main"/>
              </a:ext>
            </a:extLst>
          </a:blip>
          <a:srcRect l="-575"/>
          <a:stretch>
            <a:fillRect/>
          </a:stretch>
        </p:blipFill>
        <p:spPr>
          <a:xfrm>
            <a:off x="4890977" y="3086507"/>
            <a:ext cx="3200400" cy="3539707"/>
          </a:xfrm>
          <a:prstGeom prst="rect">
            <a:avLst/>
          </a:prstGeom>
          <a:ln w="12700">
            <a:noFill/>
          </a:ln>
        </p:spPr>
      </p:pic>
      <p:pic>
        <p:nvPicPr>
          <p:cNvPr id="11" name="Picture 10">
            <a:extLst>
              <a:ext uri="{FF2B5EF4-FFF2-40B4-BE49-F238E27FC236}">
                <a16:creationId xmlns:a16="http://schemas.microsoft.com/office/drawing/2014/main" id="{391C096C-C9C9-8F83-61C2-10DF84EDBAE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rot="5400000">
            <a:off x="209011" y="832602"/>
            <a:ext cx="4890980" cy="4990782"/>
          </a:xfrm>
          <a:prstGeom prst="rect">
            <a:avLst/>
          </a:prstGeom>
        </p:spPr>
      </p:pic>
      <p:pic>
        <p:nvPicPr>
          <p:cNvPr id="12" name="Picture 6" descr="Galveston Bay Foundation – Texas Land Trust Council">
            <a:extLst>
              <a:ext uri="{FF2B5EF4-FFF2-40B4-BE49-F238E27FC236}">
                <a16:creationId xmlns:a16="http://schemas.microsoft.com/office/drawing/2014/main" id="{36C07AEC-FC52-7349-F893-4877564AB4FC}"/>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945592" y="1167607"/>
            <a:ext cx="2084811" cy="1767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88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164023B-0D4F-A21B-F42E-A896BC21B89A}"/>
              </a:ext>
            </a:extLst>
          </p:cNvPr>
          <p:cNvGrpSpPr/>
          <p:nvPr/>
        </p:nvGrpSpPr>
        <p:grpSpPr>
          <a:xfrm>
            <a:off x="9967351" y="6082236"/>
            <a:ext cx="2156409" cy="695190"/>
            <a:chOff x="9967351" y="6082236"/>
            <a:chExt cx="2156409" cy="695190"/>
          </a:xfrm>
        </p:grpSpPr>
        <p:pic>
          <p:nvPicPr>
            <p:cNvPr id="3" name="Picture 2">
              <a:extLst>
                <a:ext uri="{FF2B5EF4-FFF2-40B4-BE49-F238E27FC236}">
                  <a16:creationId xmlns:a16="http://schemas.microsoft.com/office/drawing/2014/main" id="{7C0144A8-7AF7-B443-8DEA-A247B11D93C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7" name="Group 6">
              <a:extLst>
                <a:ext uri="{FF2B5EF4-FFF2-40B4-BE49-F238E27FC236}">
                  <a16:creationId xmlns:a16="http://schemas.microsoft.com/office/drawing/2014/main" id="{2610C3A7-1959-F533-380B-4DEE8F735632}"/>
                </a:ext>
              </a:extLst>
            </p:cNvPr>
            <p:cNvGrpSpPr>
              <a:grpSpLocks noChangeAspect="1"/>
            </p:cNvGrpSpPr>
            <p:nvPr/>
          </p:nvGrpSpPr>
          <p:grpSpPr>
            <a:xfrm>
              <a:off x="11181594" y="6082236"/>
              <a:ext cx="942166" cy="685800"/>
              <a:chOff x="10437541" y="5330284"/>
              <a:chExt cx="1597160" cy="1162568"/>
            </a:xfrm>
          </p:grpSpPr>
          <p:sp>
            <p:nvSpPr>
              <p:cNvPr id="10" name="Rectangle 9">
                <a:extLst>
                  <a:ext uri="{FF2B5EF4-FFF2-40B4-BE49-F238E27FC236}">
                    <a16:creationId xmlns:a16="http://schemas.microsoft.com/office/drawing/2014/main" id="{7E966509-7FE2-A5C6-B2A0-D3A2F55C9D40}"/>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0AEC718-A614-1CAF-3BCE-992C9B601E7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
        <p:nvSpPr>
          <p:cNvPr id="4" name="Title 1">
            <a:extLst>
              <a:ext uri="{FF2B5EF4-FFF2-40B4-BE49-F238E27FC236}">
                <a16:creationId xmlns:a16="http://schemas.microsoft.com/office/drawing/2014/main" id="{B1AF2AF6-7477-433E-94A4-6ED87F30AAAB}"/>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Shameless Plug</a:t>
            </a:r>
          </a:p>
        </p:txBody>
      </p:sp>
      <p:pic>
        <p:nvPicPr>
          <p:cNvPr id="5" name="Picture 4">
            <a:extLst>
              <a:ext uri="{FF2B5EF4-FFF2-40B4-BE49-F238E27FC236}">
                <a16:creationId xmlns:a16="http://schemas.microsoft.com/office/drawing/2014/main" id="{DF66BCAC-EB4B-4B46-BD63-AB557041A617}"/>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77215" y="883147"/>
            <a:ext cx="7118487" cy="53849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6588CB6E-1127-4746-9B24-98B44C29B71E}"/>
              </a:ext>
            </a:extLst>
          </p:cNvPr>
          <p:cNvSpPr txBox="1"/>
          <p:nvPr/>
        </p:nvSpPr>
        <p:spPr>
          <a:xfrm>
            <a:off x="7900651" y="5511721"/>
            <a:ext cx="2476434" cy="646331"/>
          </a:xfrm>
          <a:prstGeom prst="rect">
            <a:avLst/>
          </a:prstGeom>
          <a:solidFill>
            <a:schemeClr val="accent4">
              <a:alpha val="50000"/>
            </a:schemeClr>
          </a:solidFill>
        </p:spPr>
        <p:txBody>
          <a:bodyPr wrap="square" rtlCol="0">
            <a:spAutoFit/>
          </a:bodyPr>
          <a:lstStyle/>
          <a:p>
            <a:r>
              <a:rPr lang="en-US" dirty="0"/>
              <a:t>Adopt by Dec. 5</a:t>
            </a:r>
            <a:r>
              <a:rPr lang="en-US" baseline="30000" dirty="0"/>
              <a:t>th</a:t>
            </a:r>
            <a:r>
              <a:rPr lang="en-US" dirty="0"/>
              <a:t> </a:t>
            </a:r>
          </a:p>
          <a:p>
            <a:r>
              <a:rPr lang="en-US" dirty="0"/>
              <a:t>for delivery by Dec. 25</a:t>
            </a:r>
            <a:r>
              <a:rPr lang="en-US" baseline="30000" dirty="0"/>
              <a:t>th</a:t>
            </a:r>
            <a:r>
              <a:rPr lang="en-US" dirty="0"/>
              <a:t> </a:t>
            </a:r>
          </a:p>
        </p:txBody>
      </p:sp>
      <p:pic>
        <p:nvPicPr>
          <p:cNvPr id="16" name="Content Placeholder 4">
            <a:extLst>
              <a:ext uri="{FF2B5EF4-FFF2-40B4-BE49-F238E27FC236}">
                <a16:creationId xmlns:a16="http://schemas.microsoft.com/office/drawing/2014/main" id="{29F65641-7B1F-44C8-B1EC-E3EBE9D25CFC}"/>
              </a:ext>
            </a:extLst>
          </p:cNvPr>
          <p:cNvPicPr>
            <a:picLocks noGrp="1" noChangeAspect="1"/>
          </p:cNvPicPr>
          <p:nvPr>
            <p:ph idx="1"/>
          </p:nvPr>
        </p:nvPicPr>
        <p:blipFill>
          <a:blip r:embed="rId5">
            <a:extLst>
              <a:ext uri="{28A0092B-C50C-407E-A947-70E740481C1C}">
                <a14:useLocalDpi xmlns:a14="http://schemas.microsoft.com/office/drawing/2010/main"/>
              </a:ext>
            </a:extLst>
          </a:blip>
          <a:stretch>
            <a:fillRect/>
          </a:stretch>
        </p:blipFill>
        <p:spPr>
          <a:xfrm rot="1303967" flipH="1">
            <a:off x="9241568" y="4282882"/>
            <a:ext cx="2743200" cy="1645920"/>
          </a:xfrm>
        </p:spPr>
      </p:pic>
      <p:sp>
        <p:nvSpPr>
          <p:cNvPr id="17" name="Rectangle 16">
            <a:extLst>
              <a:ext uri="{FF2B5EF4-FFF2-40B4-BE49-F238E27FC236}">
                <a16:creationId xmlns:a16="http://schemas.microsoft.com/office/drawing/2014/main" id="{002CFB12-E8CB-4A78-A699-03F445686EDC}"/>
              </a:ext>
            </a:extLst>
          </p:cNvPr>
          <p:cNvSpPr/>
          <p:nvPr/>
        </p:nvSpPr>
        <p:spPr>
          <a:xfrm>
            <a:off x="0" y="6396335"/>
            <a:ext cx="9643730" cy="461665"/>
          </a:xfrm>
          <a:prstGeom prst="rect">
            <a:avLst/>
          </a:prstGeom>
          <a:noFill/>
        </p:spPr>
        <p:txBody>
          <a:bodyPr wrap="square">
            <a:spAutoFit/>
          </a:bodyPr>
          <a:lstStyle/>
          <a:p>
            <a:r>
              <a:rPr lang="en-US" sz="2400" dirty="0">
                <a:hlinkClick r:id="rId6"/>
              </a:rPr>
              <a:t>https://www.uhcl.edu/environmental-institute/outreach/adopt-terrapin</a:t>
            </a:r>
            <a:endParaRPr lang="en-US" sz="2400" dirty="0"/>
          </a:p>
        </p:txBody>
      </p:sp>
      <p:sp>
        <p:nvSpPr>
          <p:cNvPr id="18" name="TextBox 17">
            <a:extLst>
              <a:ext uri="{FF2B5EF4-FFF2-40B4-BE49-F238E27FC236}">
                <a16:creationId xmlns:a16="http://schemas.microsoft.com/office/drawing/2014/main" id="{15813D8A-84C5-49B0-AECE-A6A0C5D90562}"/>
              </a:ext>
            </a:extLst>
          </p:cNvPr>
          <p:cNvSpPr txBox="1"/>
          <p:nvPr/>
        </p:nvSpPr>
        <p:spPr>
          <a:xfrm>
            <a:off x="7900651" y="1155847"/>
            <a:ext cx="3700184" cy="2677656"/>
          </a:xfrm>
          <a:prstGeom prst="rect">
            <a:avLst/>
          </a:prstGeom>
          <a:noFill/>
        </p:spPr>
        <p:txBody>
          <a:bodyPr wrap="square" rtlCol="0">
            <a:spAutoFit/>
          </a:bodyPr>
          <a:lstStyle/>
          <a:p>
            <a:r>
              <a:rPr lang="en-US" sz="2400" b="1" dirty="0"/>
              <a:t>Terrapin Adoption Program</a:t>
            </a:r>
          </a:p>
          <a:p>
            <a:pPr marL="285750" indent="-285750">
              <a:buFontTx/>
              <a:buChar char="-"/>
            </a:pPr>
            <a:r>
              <a:rPr lang="en-US" sz="2400" dirty="0"/>
              <a:t>Funds our ongoing population monitoring</a:t>
            </a:r>
          </a:p>
          <a:p>
            <a:pPr marL="285750" indent="-285750">
              <a:buFontTx/>
              <a:buChar char="-"/>
            </a:pPr>
            <a:r>
              <a:rPr lang="en-US" sz="2400" dirty="0"/>
              <a:t>Funds graduate research opportunities</a:t>
            </a:r>
          </a:p>
          <a:p>
            <a:pPr marL="285750" indent="-285750">
              <a:buFontTx/>
              <a:buChar char="-"/>
            </a:pPr>
            <a:r>
              <a:rPr lang="en-US" sz="2400" dirty="0"/>
              <a:t>Allows volunteers to get out in the field with us!</a:t>
            </a:r>
          </a:p>
        </p:txBody>
      </p:sp>
    </p:spTree>
    <p:extLst>
      <p:ext uri="{BB962C8B-B14F-4D97-AF65-F5344CB8AC3E}">
        <p14:creationId xmlns:p14="http://schemas.microsoft.com/office/powerpoint/2010/main" val="391929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24EB0C-FFC9-4FB9-A935-53A3A16F9566}"/>
              </a:ext>
            </a:extLst>
          </p:cNvPr>
          <p:cNvPicPr>
            <a:picLocks noGrp="1" noChangeAspect="1"/>
          </p:cNvPicPr>
          <p:nvPr>
            <p:ph idx="1"/>
          </p:nvPr>
        </p:nvPicPr>
        <p:blipFill>
          <a:blip r:embed="rId2" cstate="hqprint">
            <a:extLst>
              <a:ext uri="{28A0092B-C50C-407E-A947-70E740481C1C}">
                <a14:useLocalDpi xmlns:a14="http://schemas.microsoft.com/office/drawing/2010/main"/>
              </a:ext>
            </a:extLst>
          </a:blip>
          <a:stretch>
            <a:fillRect/>
          </a:stretch>
        </p:blipFill>
        <p:spPr>
          <a:xfrm>
            <a:off x="0" y="0"/>
            <a:ext cx="12192000" cy="6858000"/>
          </a:xfrm>
        </p:spPr>
      </p:pic>
      <p:grpSp>
        <p:nvGrpSpPr>
          <p:cNvPr id="8" name="Group 7">
            <a:extLst>
              <a:ext uri="{FF2B5EF4-FFF2-40B4-BE49-F238E27FC236}">
                <a16:creationId xmlns:a16="http://schemas.microsoft.com/office/drawing/2014/main" id="{B9210BEA-8203-44D4-9E95-397278973B2E}"/>
              </a:ext>
            </a:extLst>
          </p:cNvPr>
          <p:cNvGrpSpPr/>
          <p:nvPr/>
        </p:nvGrpSpPr>
        <p:grpSpPr>
          <a:xfrm>
            <a:off x="8582826" y="1658636"/>
            <a:ext cx="3452192" cy="1842052"/>
            <a:chOff x="4903305" y="921026"/>
            <a:chExt cx="3452192" cy="1842052"/>
          </a:xfrm>
        </p:grpSpPr>
        <p:sp>
          <p:nvSpPr>
            <p:cNvPr id="9" name="Oval Callout 5">
              <a:extLst>
                <a:ext uri="{FF2B5EF4-FFF2-40B4-BE49-F238E27FC236}">
                  <a16:creationId xmlns:a16="http://schemas.microsoft.com/office/drawing/2014/main" id="{9F0177F2-0A61-4E77-8A7C-4B2AC8C4BAE4}"/>
                </a:ext>
              </a:extLst>
            </p:cNvPr>
            <p:cNvSpPr/>
            <p:nvPr/>
          </p:nvSpPr>
          <p:spPr>
            <a:xfrm rot="432466">
              <a:off x="4903305" y="921026"/>
              <a:ext cx="3452192" cy="1842052"/>
            </a:xfrm>
            <a:prstGeom prst="wedgeEllipse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5A586D-F726-490C-8A68-30A297DFE3B3}"/>
                </a:ext>
              </a:extLst>
            </p:cNvPr>
            <p:cNvSpPr txBox="1"/>
            <p:nvPr/>
          </p:nvSpPr>
          <p:spPr>
            <a:xfrm rot="553088">
              <a:off x="5345246" y="1488109"/>
              <a:ext cx="2568311" cy="707886"/>
            </a:xfrm>
            <a:prstGeom prst="rect">
              <a:avLst/>
            </a:prstGeom>
            <a:noFill/>
          </p:spPr>
          <p:txBody>
            <a:bodyPr wrap="square" rtlCol="0">
              <a:spAutoFit/>
            </a:bodyPr>
            <a:lstStyle/>
            <a:p>
              <a:pPr algn="ctr"/>
              <a:r>
                <a:rPr lang="en-US" sz="4000" dirty="0"/>
                <a:t>Questions?</a:t>
              </a:r>
            </a:p>
          </p:txBody>
        </p:sp>
      </p:grpSp>
      <p:sp>
        <p:nvSpPr>
          <p:cNvPr id="11" name="Subtitle 2">
            <a:extLst>
              <a:ext uri="{FF2B5EF4-FFF2-40B4-BE49-F238E27FC236}">
                <a16:creationId xmlns:a16="http://schemas.microsoft.com/office/drawing/2014/main" id="{5F5CC98F-98B6-45DF-8004-BFD91CB0B85A}"/>
              </a:ext>
            </a:extLst>
          </p:cNvPr>
          <p:cNvSpPr txBox="1">
            <a:spLocks/>
          </p:cNvSpPr>
          <p:nvPr/>
        </p:nvSpPr>
        <p:spPr>
          <a:xfrm>
            <a:off x="627904" y="5202238"/>
            <a:ext cx="3727174" cy="165576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a:solidFill>
                  <a:schemeClr val="bg1">
                    <a:lumMod val="95000"/>
                  </a:schemeClr>
                </a:solidFill>
              </a:rPr>
              <a:t>Mandi Gordon</a:t>
            </a:r>
          </a:p>
          <a:p>
            <a:pPr marL="0" indent="0">
              <a:spcBef>
                <a:spcPts val="0"/>
              </a:spcBef>
              <a:buNone/>
            </a:pPr>
            <a:r>
              <a:rPr lang="en-US" sz="1900" dirty="0">
                <a:solidFill>
                  <a:schemeClr val="bg1">
                    <a:lumMod val="95000"/>
                  </a:schemeClr>
                </a:solidFill>
              </a:rPr>
              <a:t>Environmental Institute of Houston</a:t>
            </a:r>
          </a:p>
          <a:p>
            <a:pPr marL="0" indent="0">
              <a:spcBef>
                <a:spcPts val="0"/>
              </a:spcBef>
              <a:buNone/>
            </a:pPr>
            <a:r>
              <a:rPr lang="en-US" sz="1900" dirty="0">
                <a:solidFill>
                  <a:schemeClr val="bg1">
                    <a:lumMod val="95000"/>
                  </a:schemeClr>
                </a:solidFill>
              </a:rPr>
              <a:t>University of Houston – Clear Lake</a:t>
            </a:r>
          </a:p>
          <a:p>
            <a:pPr marL="0" indent="0">
              <a:spcBef>
                <a:spcPts val="0"/>
              </a:spcBef>
              <a:buNone/>
            </a:pPr>
            <a:r>
              <a:rPr lang="en-US" sz="1900" dirty="0">
                <a:solidFill>
                  <a:schemeClr val="bg1">
                    <a:lumMod val="95000"/>
                  </a:schemeClr>
                </a:solidFill>
              </a:rPr>
              <a:t>2700 Bay Area Blvd. </a:t>
            </a:r>
          </a:p>
          <a:p>
            <a:pPr marL="0" indent="0">
              <a:spcBef>
                <a:spcPts val="0"/>
              </a:spcBef>
              <a:buNone/>
            </a:pPr>
            <a:r>
              <a:rPr lang="en-US" sz="1900" dirty="0">
                <a:solidFill>
                  <a:schemeClr val="bg1">
                    <a:lumMod val="95000"/>
                  </a:schemeClr>
                </a:solidFill>
              </a:rPr>
              <a:t>Houston, TX, 77058</a:t>
            </a:r>
          </a:p>
          <a:p>
            <a:pPr marL="0" indent="0">
              <a:spcBef>
                <a:spcPts val="0"/>
              </a:spcBef>
              <a:buNone/>
            </a:pPr>
            <a:r>
              <a:rPr lang="en-US" sz="1900" dirty="0">
                <a:solidFill>
                  <a:schemeClr val="bg1">
                    <a:lumMod val="95000"/>
                  </a:schemeClr>
                </a:solidFill>
                <a:hlinkClick r:id="rId3">
                  <a:extLst>
                    <a:ext uri="{A12FA001-AC4F-418D-AE19-62706E023703}">
                      <ahyp:hlinkClr xmlns:ahyp="http://schemas.microsoft.com/office/drawing/2018/hyperlinkcolor" val="tx"/>
                    </a:ext>
                  </a:extLst>
                </a:hlinkClick>
              </a:rPr>
              <a:t>Gordon@uhcl.edu</a:t>
            </a:r>
            <a:r>
              <a:rPr lang="en-US" sz="1900" dirty="0">
                <a:solidFill>
                  <a:schemeClr val="bg1">
                    <a:lumMod val="95000"/>
                  </a:schemeClr>
                </a:solidFill>
              </a:rPr>
              <a:t>; 281-283-3794</a:t>
            </a:r>
            <a:endParaRPr lang="en-US" dirty="0">
              <a:solidFill>
                <a:schemeClr val="bg1">
                  <a:lumMod val="95000"/>
                </a:schemeClr>
              </a:solidFill>
            </a:endParaRPr>
          </a:p>
        </p:txBody>
      </p:sp>
      <p:grpSp>
        <p:nvGrpSpPr>
          <p:cNvPr id="2" name="Group 1">
            <a:extLst>
              <a:ext uri="{FF2B5EF4-FFF2-40B4-BE49-F238E27FC236}">
                <a16:creationId xmlns:a16="http://schemas.microsoft.com/office/drawing/2014/main" id="{3E25F564-862A-A2DB-5123-9B3ABF09D072}"/>
              </a:ext>
            </a:extLst>
          </p:cNvPr>
          <p:cNvGrpSpPr/>
          <p:nvPr/>
        </p:nvGrpSpPr>
        <p:grpSpPr>
          <a:xfrm>
            <a:off x="9967351" y="6082236"/>
            <a:ext cx="2156409" cy="695190"/>
            <a:chOff x="9967351" y="6082236"/>
            <a:chExt cx="2156409" cy="695190"/>
          </a:xfrm>
        </p:grpSpPr>
        <p:pic>
          <p:nvPicPr>
            <p:cNvPr id="3" name="Picture 2">
              <a:extLst>
                <a:ext uri="{FF2B5EF4-FFF2-40B4-BE49-F238E27FC236}">
                  <a16:creationId xmlns:a16="http://schemas.microsoft.com/office/drawing/2014/main" id="{F9F67BA9-FC35-2E29-4D78-A37C762F9A6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967351" y="6091626"/>
              <a:ext cx="1134999" cy="685800"/>
            </a:xfrm>
            <a:prstGeom prst="rect">
              <a:avLst/>
            </a:prstGeom>
            <a:ln>
              <a:solidFill>
                <a:schemeClr val="bg1">
                  <a:lumMod val="95000"/>
                </a:schemeClr>
              </a:solidFill>
            </a:ln>
          </p:spPr>
        </p:pic>
        <p:grpSp>
          <p:nvGrpSpPr>
            <p:cNvPr id="4" name="Group 3">
              <a:extLst>
                <a:ext uri="{FF2B5EF4-FFF2-40B4-BE49-F238E27FC236}">
                  <a16:creationId xmlns:a16="http://schemas.microsoft.com/office/drawing/2014/main" id="{7FE201B9-655D-A258-47CC-0084B7ADCACB}"/>
                </a:ext>
              </a:extLst>
            </p:cNvPr>
            <p:cNvGrpSpPr>
              <a:grpSpLocks noChangeAspect="1"/>
            </p:cNvGrpSpPr>
            <p:nvPr/>
          </p:nvGrpSpPr>
          <p:grpSpPr>
            <a:xfrm>
              <a:off x="11181594" y="6082236"/>
              <a:ext cx="942166" cy="685800"/>
              <a:chOff x="10437541" y="5330284"/>
              <a:chExt cx="1597160" cy="1162568"/>
            </a:xfrm>
          </p:grpSpPr>
          <p:sp>
            <p:nvSpPr>
              <p:cNvPr id="6" name="Rectangle 5">
                <a:extLst>
                  <a:ext uri="{FF2B5EF4-FFF2-40B4-BE49-F238E27FC236}">
                    <a16:creationId xmlns:a16="http://schemas.microsoft.com/office/drawing/2014/main" id="{6266950E-D673-3C4A-4EEE-F258275A377D}"/>
                  </a:ext>
                </a:extLst>
              </p:cNvPr>
              <p:cNvSpPr/>
              <p:nvPr/>
            </p:nvSpPr>
            <p:spPr>
              <a:xfrm>
                <a:off x="10448693" y="5330284"/>
                <a:ext cx="1586008" cy="11402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CF8C30E-BFB3-694B-D94D-4160B4EBE7B1}"/>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10437541" y="5362122"/>
                <a:ext cx="1586008" cy="1130730"/>
              </a:xfrm>
              <a:prstGeom prst="rect">
                <a:avLst/>
              </a:prstGeom>
            </p:spPr>
          </p:pic>
        </p:grpSp>
      </p:grpSp>
    </p:spTree>
    <p:extLst>
      <p:ext uri="{BB962C8B-B14F-4D97-AF65-F5344CB8AC3E}">
        <p14:creationId xmlns:p14="http://schemas.microsoft.com/office/powerpoint/2010/main" val="3916116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436592-CC7C-B7AE-9730-2CD784AC4E8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4" name="Picture 3">
            <a:extLst>
              <a:ext uri="{FF2B5EF4-FFF2-40B4-BE49-F238E27FC236}">
                <a16:creationId xmlns:a16="http://schemas.microsoft.com/office/drawing/2014/main" id="{259EA60B-2C76-DD1B-333D-39F53E48818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pic>
        <p:nvPicPr>
          <p:cNvPr id="19" name="Picture 2" descr="Image result for houston zoo logo">
            <a:extLst>
              <a:ext uri="{FF2B5EF4-FFF2-40B4-BE49-F238E27FC236}">
                <a16:creationId xmlns:a16="http://schemas.microsoft.com/office/drawing/2014/main" id="{0B2581E6-6BC3-4327-978B-2E97048905C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045927" y="985278"/>
            <a:ext cx="892061" cy="1371600"/>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a:extLst>
              <a:ext uri="{FF2B5EF4-FFF2-40B4-BE49-F238E27FC236}">
                <a16:creationId xmlns:a16="http://schemas.microsoft.com/office/drawing/2014/main" id="{0D7C1F47-9087-4CA5-9490-A68320B8CE80}"/>
              </a:ext>
            </a:extLst>
          </p:cNvPr>
          <p:cNvSpPr txBox="1">
            <a:spLocks/>
          </p:cNvSpPr>
          <p:nvPr/>
        </p:nvSpPr>
        <p:spPr>
          <a:xfrm>
            <a:off x="254012" y="985278"/>
            <a:ext cx="6649206" cy="1371600"/>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Objectives: </a:t>
            </a:r>
          </a:p>
          <a:p>
            <a:pPr lvl="1"/>
            <a:r>
              <a:rPr lang="en-US" sz="2800" dirty="0"/>
              <a:t>Provide baseline population estimates</a:t>
            </a:r>
          </a:p>
          <a:p>
            <a:pPr lvl="1"/>
            <a:r>
              <a:rPr lang="en-US" sz="2800" dirty="0"/>
              <a:t>Provide baseline demographic data</a:t>
            </a:r>
          </a:p>
        </p:txBody>
      </p:sp>
      <p:pic>
        <p:nvPicPr>
          <p:cNvPr id="22" name="Picture 21">
            <a:extLst>
              <a:ext uri="{FF2B5EF4-FFF2-40B4-BE49-F238E27FC236}">
                <a16:creationId xmlns:a16="http://schemas.microsoft.com/office/drawing/2014/main" id="{7BEE55E1-06BA-4F95-95A0-F951C52A533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6096000" y="2485816"/>
            <a:ext cx="5922813" cy="3657600"/>
          </a:xfrm>
          <a:prstGeom prst="rect">
            <a:avLst/>
          </a:prstGeom>
          <a:ln w="38100" cap="sq">
            <a:noFill/>
            <a:prstDash val="solid"/>
            <a:miter lim="800000"/>
          </a:ln>
          <a:effectLst/>
        </p:spPr>
      </p:pic>
      <p:pic>
        <p:nvPicPr>
          <p:cNvPr id="23" name="Picture 22">
            <a:extLst>
              <a:ext uri="{FF2B5EF4-FFF2-40B4-BE49-F238E27FC236}">
                <a16:creationId xmlns:a16="http://schemas.microsoft.com/office/drawing/2014/main" id="{DAF524EC-88EE-4605-B5B0-5F296C6E944B}"/>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54011" y="2485817"/>
            <a:ext cx="5571785" cy="3657600"/>
          </a:xfrm>
          <a:prstGeom prst="rect">
            <a:avLst/>
          </a:prstGeom>
          <a:ln w="38100" cap="sq">
            <a:noFill/>
            <a:prstDash val="solid"/>
            <a:miter lim="800000"/>
          </a:ln>
          <a:effectLst/>
        </p:spPr>
      </p:pic>
      <p:sp>
        <p:nvSpPr>
          <p:cNvPr id="2" name="Title 1">
            <a:extLst>
              <a:ext uri="{FF2B5EF4-FFF2-40B4-BE49-F238E27FC236}">
                <a16:creationId xmlns:a16="http://schemas.microsoft.com/office/drawing/2014/main" id="{037EFBC6-F01F-4F8B-6427-0D4B9FA88824}"/>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Population Characteristics in West Bay (2008-2010)</a:t>
            </a:r>
          </a:p>
        </p:txBody>
      </p:sp>
      <p:sp>
        <p:nvSpPr>
          <p:cNvPr id="26" name="TextBox 25">
            <a:extLst>
              <a:ext uri="{FF2B5EF4-FFF2-40B4-BE49-F238E27FC236}">
                <a16:creationId xmlns:a16="http://schemas.microsoft.com/office/drawing/2014/main" id="{5E5A1829-132B-1AF0-88A2-3673E2C909F9}"/>
              </a:ext>
            </a:extLst>
          </p:cNvPr>
          <p:cNvSpPr txBox="1"/>
          <p:nvPr/>
        </p:nvSpPr>
        <p:spPr>
          <a:xfrm>
            <a:off x="0" y="6334780"/>
            <a:ext cx="12192000" cy="523220"/>
          </a:xfrm>
          <a:prstGeom prst="rect">
            <a:avLst/>
          </a:prstGeom>
          <a:noFill/>
        </p:spPr>
        <p:txBody>
          <a:bodyPr wrap="square">
            <a:spAutoFit/>
          </a:bodyPr>
          <a:lstStyle/>
          <a:p>
            <a:r>
              <a:rPr lang="en-US" sz="1400" b="1" dirty="0"/>
              <a:t>Haskett (Ondracek) and Guillen, 2010 (EIH Report No. 10-017)</a:t>
            </a:r>
            <a:endParaRPr lang="en-US" sz="1400" b="1" dirty="0">
              <a:hlinkClick r:id="rId8"/>
            </a:endParaRPr>
          </a:p>
          <a:p>
            <a:r>
              <a:rPr lang="en-US" sz="1400" dirty="0">
                <a:hlinkClick r:id="rId8"/>
              </a:rPr>
              <a:t>https://www.uhcl.edu/environmental-institute/research/completed-projects/distribution-demographics-diamondback-terrapin</a:t>
            </a:r>
            <a:endParaRPr lang="en-US" sz="1400" dirty="0"/>
          </a:p>
        </p:txBody>
      </p:sp>
    </p:spTree>
    <p:extLst>
      <p:ext uri="{BB962C8B-B14F-4D97-AF65-F5344CB8AC3E}">
        <p14:creationId xmlns:p14="http://schemas.microsoft.com/office/powerpoint/2010/main" val="419108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5B49F4-5F4E-70D3-FACA-CC34FD33BCD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4" name="Picture 3">
            <a:extLst>
              <a:ext uri="{FF2B5EF4-FFF2-40B4-BE49-F238E27FC236}">
                <a16:creationId xmlns:a16="http://schemas.microsoft.com/office/drawing/2014/main" id="{53B7B7CE-F8DC-21B2-DCD7-B8D56382A53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sp>
        <p:nvSpPr>
          <p:cNvPr id="3" name="Content Placeholder 2">
            <a:extLst>
              <a:ext uri="{FF2B5EF4-FFF2-40B4-BE49-F238E27FC236}">
                <a16:creationId xmlns:a16="http://schemas.microsoft.com/office/drawing/2014/main" id="{E02AB1A1-63B3-4B6A-B793-38CB05599415}"/>
              </a:ext>
            </a:extLst>
          </p:cNvPr>
          <p:cNvSpPr>
            <a:spLocks noGrp="1"/>
          </p:cNvSpPr>
          <p:nvPr>
            <p:ph idx="1"/>
          </p:nvPr>
        </p:nvSpPr>
        <p:spPr>
          <a:xfrm>
            <a:off x="292223" y="937125"/>
            <a:ext cx="6442873" cy="2115310"/>
          </a:xfrm>
          <a:noFill/>
        </p:spPr>
        <p:txBody>
          <a:bodyPr>
            <a:noAutofit/>
          </a:bodyPr>
          <a:lstStyle/>
          <a:p>
            <a:pPr marL="0" indent="0">
              <a:buNone/>
            </a:pPr>
            <a:r>
              <a:rPr lang="en-US" dirty="0"/>
              <a:t>Objectives: </a:t>
            </a:r>
          </a:p>
          <a:p>
            <a:pPr lvl="1"/>
            <a:r>
              <a:rPr lang="en-US" sz="2800" dirty="0"/>
              <a:t>Estimate population densities</a:t>
            </a:r>
          </a:p>
          <a:p>
            <a:pPr lvl="1"/>
            <a:r>
              <a:rPr lang="en-US" sz="2800" dirty="0"/>
              <a:t>Gather baseline demographic data</a:t>
            </a:r>
          </a:p>
          <a:p>
            <a:pPr lvl="1"/>
            <a:r>
              <a:rPr lang="en-US" sz="2800" dirty="0"/>
              <a:t>Describe habitat use and movements</a:t>
            </a:r>
          </a:p>
          <a:p>
            <a:pPr lvl="1"/>
            <a:r>
              <a:rPr lang="en-US" sz="2800" dirty="0"/>
              <a:t>Develop standard protocols</a:t>
            </a:r>
          </a:p>
        </p:txBody>
      </p:sp>
      <p:pic>
        <p:nvPicPr>
          <p:cNvPr id="1026" name="Picture 2" descr="Kelli Ondracek">
            <a:extLst>
              <a:ext uri="{FF2B5EF4-FFF2-40B4-BE49-F238E27FC236}">
                <a16:creationId xmlns:a16="http://schemas.microsoft.com/office/drawing/2014/main" id="{F7CA7466-6FC0-4F87-8602-28772AC4F4A9}"/>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292145" y="3429000"/>
            <a:ext cx="3466266" cy="2464895"/>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8BDDAEE-9773-4DD9-84B5-F92AB4D27932}"/>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4307451" y="3258040"/>
            <a:ext cx="2899385" cy="3207386"/>
          </a:xfrm>
          <a:prstGeom prst="rect">
            <a:avLst/>
          </a:prstGeom>
          <a:ln w="38100" cap="sq">
            <a:noFill/>
            <a:prstDash val="solid"/>
            <a:miter lim="800000"/>
          </a:ln>
          <a:effectLst/>
        </p:spPr>
      </p:pic>
      <p:pic>
        <p:nvPicPr>
          <p:cNvPr id="23" name="Picture 22">
            <a:extLst>
              <a:ext uri="{FF2B5EF4-FFF2-40B4-BE49-F238E27FC236}">
                <a16:creationId xmlns:a16="http://schemas.microsoft.com/office/drawing/2014/main" id="{F3373D39-DD1A-4F2F-B1EF-E4A399167CF7}"/>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7633581" y="731520"/>
            <a:ext cx="4131674" cy="5868441"/>
          </a:xfrm>
          <a:prstGeom prst="rect">
            <a:avLst/>
          </a:prstGeom>
        </p:spPr>
      </p:pic>
      <p:sp>
        <p:nvSpPr>
          <p:cNvPr id="21" name="Title 1">
            <a:extLst>
              <a:ext uri="{FF2B5EF4-FFF2-40B4-BE49-F238E27FC236}">
                <a16:creationId xmlns:a16="http://schemas.microsoft.com/office/drawing/2014/main" id="{83F55283-2881-7172-BE96-07F19B434295}"/>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Abundance and Movement in the Deer Island Complex (2009-2010)</a:t>
            </a:r>
          </a:p>
        </p:txBody>
      </p:sp>
      <p:sp>
        <p:nvSpPr>
          <p:cNvPr id="24" name="TextBox 23">
            <a:extLst>
              <a:ext uri="{FF2B5EF4-FFF2-40B4-BE49-F238E27FC236}">
                <a16:creationId xmlns:a16="http://schemas.microsoft.com/office/drawing/2014/main" id="{31F24CFB-1679-2C3A-E245-6213FB47DB65}"/>
              </a:ext>
            </a:extLst>
          </p:cNvPr>
          <p:cNvSpPr txBox="1"/>
          <p:nvPr/>
        </p:nvSpPr>
        <p:spPr>
          <a:xfrm>
            <a:off x="0" y="6334780"/>
            <a:ext cx="12192000" cy="523220"/>
          </a:xfrm>
          <a:prstGeom prst="rect">
            <a:avLst/>
          </a:prstGeom>
          <a:noFill/>
        </p:spPr>
        <p:txBody>
          <a:bodyPr wrap="square">
            <a:spAutoFit/>
          </a:bodyPr>
          <a:lstStyle/>
          <a:p>
            <a:r>
              <a:rPr lang="en-US" sz="1400" b="1" dirty="0"/>
              <a:t>Haskett (Ondracek), 2011 (M.S. Thesis)</a:t>
            </a:r>
            <a:endParaRPr lang="en-US" sz="1400" b="1" dirty="0">
              <a:hlinkClick r:id="rId8"/>
            </a:endParaRPr>
          </a:p>
          <a:p>
            <a:r>
              <a:rPr lang="en-US" sz="1400" dirty="0">
                <a:hlinkClick r:id="rId8"/>
              </a:rPr>
              <a:t>https://www.uhcl.edu/environmental-institute/research/completed-projects/distribution-demographics-diamondback-terrapin</a:t>
            </a:r>
            <a:endParaRPr lang="en-US" sz="1400" dirty="0"/>
          </a:p>
        </p:txBody>
      </p:sp>
    </p:spTree>
    <p:extLst>
      <p:ext uri="{BB962C8B-B14F-4D97-AF65-F5344CB8AC3E}">
        <p14:creationId xmlns:p14="http://schemas.microsoft.com/office/powerpoint/2010/main" val="158656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FF3392-8666-43DF-7A00-CFDAAC3427E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5" name="Picture 4">
            <a:extLst>
              <a:ext uri="{FF2B5EF4-FFF2-40B4-BE49-F238E27FC236}">
                <a16:creationId xmlns:a16="http://schemas.microsoft.com/office/drawing/2014/main" id="{5F6AC6AA-24A6-B0D9-2EE6-19EA55734FB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pic>
        <p:nvPicPr>
          <p:cNvPr id="43" name="Picture 42">
            <a:extLst>
              <a:ext uri="{FF2B5EF4-FFF2-40B4-BE49-F238E27FC236}">
                <a16:creationId xmlns:a16="http://schemas.microsoft.com/office/drawing/2014/main" id="{3AC486AC-D2A3-4F48-B76D-33D4E0CDA19F}"/>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004695" y="3487141"/>
            <a:ext cx="3401017" cy="2790670"/>
          </a:xfrm>
          <a:prstGeom prst="rect">
            <a:avLst/>
          </a:prstGeom>
          <a:ln w="38100" cap="sq">
            <a:noFill/>
            <a:prstDash val="solid"/>
            <a:miter lim="800000"/>
          </a:ln>
          <a:effectLst/>
        </p:spPr>
      </p:pic>
      <p:sp>
        <p:nvSpPr>
          <p:cNvPr id="22" name="Content Placeholder 2">
            <a:extLst>
              <a:ext uri="{FF2B5EF4-FFF2-40B4-BE49-F238E27FC236}">
                <a16:creationId xmlns:a16="http://schemas.microsoft.com/office/drawing/2014/main" id="{7E3F26FE-86C8-4252-AF28-958FF11A6446}"/>
              </a:ext>
            </a:extLst>
          </p:cNvPr>
          <p:cNvSpPr txBox="1">
            <a:spLocks/>
          </p:cNvSpPr>
          <p:nvPr/>
        </p:nvSpPr>
        <p:spPr>
          <a:xfrm>
            <a:off x="281539" y="937199"/>
            <a:ext cx="7190293" cy="2466005"/>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Objectives - Characterize short term trends in:</a:t>
            </a:r>
          </a:p>
          <a:p>
            <a:pPr lvl="1"/>
            <a:r>
              <a:rPr lang="en-US" sz="2800" dirty="0"/>
              <a:t>Behavior</a:t>
            </a:r>
          </a:p>
          <a:p>
            <a:pPr lvl="1"/>
            <a:r>
              <a:rPr lang="en-US" sz="2800" dirty="0"/>
              <a:t>Activity</a:t>
            </a:r>
          </a:p>
          <a:p>
            <a:pPr lvl="1"/>
            <a:r>
              <a:rPr lang="en-US" sz="2800" dirty="0"/>
              <a:t>Habitat Selection</a:t>
            </a:r>
          </a:p>
          <a:p>
            <a:pPr lvl="1"/>
            <a:r>
              <a:rPr lang="en-US" sz="2800" dirty="0"/>
              <a:t>Daily Movement</a:t>
            </a:r>
          </a:p>
        </p:txBody>
      </p:sp>
      <p:pic>
        <p:nvPicPr>
          <p:cNvPr id="24" name="Picture 23">
            <a:extLst>
              <a:ext uri="{FF2B5EF4-FFF2-40B4-BE49-F238E27FC236}">
                <a16:creationId xmlns:a16="http://schemas.microsoft.com/office/drawing/2014/main" id="{EBA6FEF6-5830-4D82-AD34-14E809E3D92B}"/>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539" y="3268792"/>
            <a:ext cx="2572680" cy="2165477"/>
          </a:xfrm>
          <a:prstGeom prst="rect">
            <a:avLst/>
          </a:prstGeom>
          <a:ln w="38100" cap="sq">
            <a:noFill/>
            <a:prstDash val="solid"/>
            <a:miter lim="800000"/>
          </a:ln>
          <a:effectLst/>
        </p:spPr>
      </p:pic>
      <p:pic>
        <p:nvPicPr>
          <p:cNvPr id="25" name="Picture 24">
            <a:extLst>
              <a:ext uri="{FF2B5EF4-FFF2-40B4-BE49-F238E27FC236}">
                <a16:creationId xmlns:a16="http://schemas.microsoft.com/office/drawing/2014/main" id="{DBCA5321-CF52-40CC-88E5-5DA2E14DA1EF}"/>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5405712" y="1349039"/>
            <a:ext cx="4859868" cy="3317651"/>
          </a:xfrm>
          <a:prstGeom prst="rect">
            <a:avLst/>
          </a:prstGeom>
          <a:ln w="38100" cap="sq">
            <a:noFill/>
            <a:prstDash val="solid"/>
            <a:miter lim="800000"/>
          </a:ln>
          <a:effectLst/>
        </p:spPr>
      </p:pic>
      <p:pic>
        <p:nvPicPr>
          <p:cNvPr id="26" name="Picture 25">
            <a:extLst>
              <a:ext uri="{FF2B5EF4-FFF2-40B4-BE49-F238E27FC236}">
                <a16:creationId xmlns:a16="http://schemas.microsoft.com/office/drawing/2014/main" id="{41179D64-DD99-4E5A-B3BF-A1F791F40CAB}"/>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7240367" y="3268792"/>
            <a:ext cx="4859868" cy="3200400"/>
          </a:xfrm>
          <a:prstGeom prst="rect">
            <a:avLst/>
          </a:prstGeom>
          <a:ln w="38100" cap="sq">
            <a:noFill/>
            <a:prstDash val="solid"/>
            <a:miter lim="800000"/>
          </a:ln>
          <a:effectLst/>
        </p:spPr>
      </p:pic>
      <p:sp>
        <p:nvSpPr>
          <p:cNvPr id="2" name="Title 1">
            <a:extLst>
              <a:ext uri="{FF2B5EF4-FFF2-40B4-BE49-F238E27FC236}">
                <a16:creationId xmlns:a16="http://schemas.microsoft.com/office/drawing/2014/main" id="{8A511F51-CA62-F17C-9F7C-6743317A9C9A}"/>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Short Term Temporal Trends in Activity and Habitat Selection (2010-2012)</a:t>
            </a:r>
          </a:p>
        </p:txBody>
      </p:sp>
      <p:sp>
        <p:nvSpPr>
          <p:cNvPr id="3" name="TextBox 2">
            <a:extLst>
              <a:ext uri="{FF2B5EF4-FFF2-40B4-BE49-F238E27FC236}">
                <a16:creationId xmlns:a16="http://schemas.microsoft.com/office/drawing/2014/main" id="{8D41558A-DC9E-CB9E-3ED3-D2FCE38BDA90}"/>
              </a:ext>
            </a:extLst>
          </p:cNvPr>
          <p:cNvSpPr txBox="1"/>
          <p:nvPr/>
        </p:nvSpPr>
        <p:spPr>
          <a:xfrm>
            <a:off x="0" y="6334780"/>
            <a:ext cx="12192000" cy="523220"/>
          </a:xfrm>
          <a:prstGeom prst="rect">
            <a:avLst/>
          </a:prstGeom>
          <a:noFill/>
        </p:spPr>
        <p:txBody>
          <a:bodyPr wrap="square">
            <a:spAutoFit/>
          </a:bodyPr>
          <a:lstStyle/>
          <a:p>
            <a:r>
              <a:rPr lang="en-US" sz="1400" b="1" dirty="0"/>
              <a:t>Clarkson, 2012 (M.S. Thesis)</a:t>
            </a:r>
            <a:endParaRPr lang="en-US" sz="1400" b="1" dirty="0">
              <a:hlinkClick r:id="rId9"/>
            </a:endParaRPr>
          </a:p>
          <a:p>
            <a:r>
              <a:rPr lang="en-US" sz="1400" dirty="0">
                <a:hlinkClick r:id="rId10"/>
              </a:rPr>
              <a:t>https://www.uhcl.edu/environmental-institute/research/completed-projects/terrapin-population-status</a:t>
            </a:r>
            <a:r>
              <a:rPr lang="en-US" sz="1400" dirty="0"/>
              <a:t> </a:t>
            </a:r>
          </a:p>
        </p:txBody>
      </p:sp>
    </p:spTree>
    <p:extLst>
      <p:ext uri="{BB962C8B-B14F-4D97-AF65-F5344CB8AC3E}">
        <p14:creationId xmlns:p14="http://schemas.microsoft.com/office/powerpoint/2010/main" val="275356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B4BCE6-FF00-6832-884A-449BE029C16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8" name="Picture 7">
            <a:extLst>
              <a:ext uri="{FF2B5EF4-FFF2-40B4-BE49-F238E27FC236}">
                <a16:creationId xmlns:a16="http://schemas.microsoft.com/office/drawing/2014/main" id="{2E7B71B3-7B04-8265-83BF-83623025801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pic>
        <p:nvPicPr>
          <p:cNvPr id="4" name="Picture 8" descr="Image result for usfws logo">
            <a:extLst>
              <a:ext uri="{FF2B5EF4-FFF2-40B4-BE49-F238E27FC236}">
                <a16:creationId xmlns:a16="http://schemas.microsoft.com/office/drawing/2014/main" id="{3A6D86FF-2DE6-40D8-8979-D7E7EC7927A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720961" y="873183"/>
            <a:ext cx="1148583"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Image result for texas parks and wildlife logo">
            <a:extLst>
              <a:ext uri="{FF2B5EF4-FFF2-40B4-BE49-F238E27FC236}">
                <a16:creationId xmlns:a16="http://schemas.microsoft.com/office/drawing/2014/main" id="{F34B7FAE-D44F-4690-B0D8-F019AAF24E0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609452" y="2348021"/>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37" name="Content Placeholder 2">
            <a:extLst>
              <a:ext uri="{FF2B5EF4-FFF2-40B4-BE49-F238E27FC236}">
                <a16:creationId xmlns:a16="http://schemas.microsoft.com/office/drawing/2014/main" id="{3F1C3D77-2647-496A-A8A7-F6B2380CCEB7}"/>
              </a:ext>
            </a:extLst>
          </p:cNvPr>
          <p:cNvSpPr txBox="1">
            <a:spLocks/>
          </p:cNvSpPr>
          <p:nvPr/>
        </p:nvSpPr>
        <p:spPr>
          <a:xfrm>
            <a:off x="322456" y="873183"/>
            <a:ext cx="10166237" cy="2743200"/>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Objectives: </a:t>
            </a:r>
          </a:p>
          <a:p>
            <a:pPr lvl="1"/>
            <a:r>
              <a:rPr lang="en-US" sz="2800" dirty="0"/>
              <a:t>Observe patterns in by-catch mortality between trap types</a:t>
            </a:r>
          </a:p>
          <a:p>
            <a:pPr lvl="1"/>
            <a:r>
              <a:rPr lang="en-US" sz="2800" dirty="0"/>
              <a:t>Estimate magnitude of by-catch based on historic fishery data</a:t>
            </a:r>
          </a:p>
          <a:p>
            <a:pPr lvl="1"/>
            <a:r>
              <a:rPr lang="en-US" sz="2800" dirty="0"/>
              <a:t>Provide demographic data</a:t>
            </a:r>
          </a:p>
          <a:p>
            <a:pPr lvl="1"/>
            <a:r>
              <a:rPr lang="en-US" sz="2800" dirty="0"/>
              <a:t>Estimate habitat use and resource needs</a:t>
            </a:r>
          </a:p>
          <a:p>
            <a:pPr lvl="1"/>
            <a:r>
              <a:rPr lang="en-US" sz="2800" dirty="0"/>
              <a:t>Develop and refine a habitat suitability index model</a:t>
            </a:r>
          </a:p>
        </p:txBody>
      </p:sp>
      <p:pic>
        <p:nvPicPr>
          <p:cNvPr id="9" name="Picture 8">
            <a:extLst>
              <a:ext uri="{FF2B5EF4-FFF2-40B4-BE49-F238E27FC236}">
                <a16:creationId xmlns:a16="http://schemas.microsoft.com/office/drawing/2014/main" id="{6D7BFD21-A65E-4616-B7B8-B0AB6EC6F5A5}"/>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a:ext>
            </a:extLst>
          </a:blip>
          <a:srcRect/>
          <a:stretch/>
        </p:blipFill>
        <p:spPr>
          <a:xfrm>
            <a:off x="322456" y="3616383"/>
            <a:ext cx="4524966" cy="2743200"/>
          </a:xfrm>
          <a:prstGeom prst="rect">
            <a:avLst/>
          </a:prstGeom>
          <a:noFill/>
          <a:ln w="38100" cap="sq">
            <a:noFill/>
            <a:prstDash val="solid"/>
            <a:miter lim="800000"/>
          </a:ln>
          <a:effectLst/>
        </p:spPr>
      </p:pic>
      <p:sp>
        <p:nvSpPr>
          <p:cNvPr id="2" name="Title 1">
            <a:extLst>
              <a:ext uri="{FF2B5EF4-FFF2-40B4-BE49-F238E27FC236}">
                <a16:creationId xmlns:a16="http://schemas.microsoft.com/office/drawing/2014/main" id="{AD6356CB-46BC-C02D-C35A-D235DCD5EA04}"/>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Blue Crab Fishery Bycatch Mortality (2012-2014)</a:t>
            </a:r>
          </a:p>
        </p:txBody>
      </p:sp>
      <p:pic>
        <p:nvPicPr>
          <p:cNvPr id="6" name="Picture 5">
            <a:extLst>
              <a:ext uri="{FF2B5EF4-FFF2-40B4-BE49-F238E27FC236}">
                <a16:creationId xmlns:a16="http://schemas.microsoft.com/office/drawing/2014/main" id="{0F765E6B-F70E-741A-E766-E44A4B8828D1}"/>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a:fillRect/>
          </a:stretch>
        </p:blipFill>
        <p:spPr>
          <a:xfrm>
            <a:off x="5197422" y="2232536"/>
            <a:ext cx="6286655" cy="4127047"/>
          </a:xfrm>
          <a:prstGeom prst="rect">
            <a:avLst/>
          </a:prstGeom>
          <a:noFill/>
          <a:ln w="38100" cap="sq">
            <a:noFill/>
            <a:prstDash val="solid"/>
            <a:miter lim="800000"/>
          </a:ln>
          <a:effectLst/>
        </p:spPr>
      </p:pic>
      <p:sp>
        <p:nvSpPr>
          <p:cNvPr id="7" name="TextBox 6">
            <a:extLst>
              <a:ext uri="{FF2B5EF4-FFF2-40B4-BE49-F238E27FC236}">
                <a16:creationId xmlns:a16="http://schemas.microsoft.com/office/drawing/2014/main" id="{1754580C-C02F-BA71-6CCC-5F4535EDBE1E}"/>
              </a:ext>
            </a:extLst>
          </p:cNvPr>
          <p:cNvSpPr txBox="1"/>
          <p:nvPr/>
        </p:nvSpPr>
        <p:spPr>
          <a:xfrm>
            <a:off x="0" y="6334780"/>
            <a:ext cx="12192000" cy="523220"/>
          </a:xfrm>
          <a:prstGeom prst="rect">
            <a:avLst/>
          </a:prstGeom>
          <a:noFill/>
        </p:spPr>
        <p:txBody>
          <a:bodyPr wrap="square">
            <a:spAutoFit/>
          </a:bodyPr>
          <a:lstStyle/>
          <a:p>
            <a:r>
              <a:rPr lang="en-US" sz="1400" b="1" dirty="0"/>
              <a:t>Guillen and Oakley, 2013 (EIH Report No. 13-004)</a:t>
            </a:r>
            <a:endParaRPr lang="en-US" sz="1400" b="1" dirty="0">
              <a:hlinkClick r:id="rId10"/>
            </a:endParaRPr>
          </a:p>
          <a:p>
            <a:r>
              <a:rPr lang="en-US" sz="1400" dirty="0">
                <a:hlinkClick r:id="rId11"/>
              </a:rPr>
              <a:t>https://www.uhcl.edu/environmental-institute/research/completed-projects/bycatch</a:t>
            </a:r>
            <a:r>
              <a:rPr lang="en-US" sz="1400" dirty="0"/>
              <a:t> </a:t>
            </a:r>
          </a:p>
        </p:txBody>
      </p:sp>
    </p:spTree>
    <p:extLst>
      <p:ext uri="{BB962C8B-B14F-4D97-AF65-F5344CB8AC3E}">
        <p14:creationId xmlns:p14="http://schemas.microsoft.com/office/powerpoint/2010/main" val="126045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517BF9-4862-52DD-AEEC-7F3625D95C9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6" name="Picture 5">
            <a:extLst>
              <a:ext uri="{FF2B5EF4-FFF2-40B4-BE49-F238E27FC236}">
                <a16:creationId xmlns:a16="http://schemas.microsoft.com/office/drawing/2014/main" id="{F0D08D08-6A46-4CD6-74C9-A5754167BA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sp>
        <p:nvSpPr>
          <p:cNvPr id="18" name="Content Placeholder 2">
            <a:extLst>
              <a:ext uri="{FF2B5EF4-FFF2-40B4-BE49-F238E27FC236}">
                <a16:creationId xmlns:a16="http://schemas.microsoft.com/office/drawing/2014/main" id="{D5FF8B95-43BA-4254-8567-A67F54C57BB0}"/>
              </a:ext>
            </a:extLst>
          </p:cNvPr>
          <p:cNvSpPr txBox="1">
            <a:spLocks/>
          </p:cNvSpPr>
          <p:nvPr/>
        </p:nvSpPr>
        <p:spPr>
          <a:xfrm>
            <a:off x="344446" y="974680"/>
            <a:ext cx="6417143" cy="1479503"/>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Objectives: </a:t>
            </a:r>
          </a:p>
          <a:p>
            <a:pPr lvl="1"/>
            <a:r>
              <a:rPr lang="en-US" dirty="0"/>
              <a:t>Determine timing of nesting</a:t>
            </a:r>
          </a:p>
          <a:p>
            <a:pPr lvl="1"/>
            <a:r>
              <a:rPr lang="en-US" dirty="0"/>
              <a:t>Quantify physical attributes of nesting areas</a:t>
            </a:r>
          </a:p>
        </p:txBody>
      </p:sp>
      <p:pic>
        <p:nvPicPr>
          <p:cNvPr id="3" name="Picture 2">
            <a:extLst>
              <a:ext uri="{FF2B5EF4-FFF2-40B4-BE49-F238E27FC236}">
                <a16:creationId xmlns:a16="http://schemas.microsoft.com/office/drawing/2014/main" id="{29B5B74D-C45E-4649-9902-7197D635840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96255" y="2356920"/>
            <a:ext cx="2400300" cy="3200400"/>
          </a:xfrm>
          <a:prstGeom prst="rect">
            <a:avLst/>
          </a:prstGeom>
          <a:ln w="38100" cap="sq">
            <a:noFill/>
            <a:prstDash val="solid"/>
            <a:miter lim="800000"/>
          </a:ln>
          <a:effectLst/>
        </p:spPr>
      </p:pic>
      <p:pic>
        <p:nvPicPr>
          <p:cNvPr id="23" name="Picture 22">
            <a:extLst>
              <a:ext uri="{FF2B5EF4-FFF2-40B4-BE49-F238E27FC236}">
                <a16:creationId xmlns:a16="http://schemas.microsoft.com/office/drawing/2014/main" id="{5B9C3F25-8FF3-4756-83EA-38A12106AC4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2826247" y="2631532"/>
            <a:ext cx="4837471" cy="3525899"/>
          </a:xfrm>
          <a:prstGeom prst="rect">
            <a:avLst/>
          </a:prstGeom>
          <a:ln w="38100" cap="sq">
            <a:noFill/>
            <a:prstDash val="solid"/>
            <a:miter lim="800000"/>
          </a:ln>
          <a:effectLst/>
        </p:spPr>
      </p:pic>
      <p:sp>
        <p:nvSpPr>
          <p:cNvPr id="2" name="Title 1">
            <a:extLst>
              <a:ext uri="{FF2B5EF4-FFF2-40B4-BE49-F238E27FC236}">
                <a16:creationId xmlns:a16="http://schemas.microsoft.com/office/drawing/2014/main" id="{E6837695-9421-CCA3-C2A3-DFC77B26F435}"/>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Nesting Ecology (2012-2014)</a:t>
            </a:r>
          </a:p>
        </p:txBody>
      </p:sp>
      <p:sp>
        <p:nvSpPr>
          <p:cNvPr id="4" name="TextBox 3">
            <a:extLst>
              <a:ext uri="{FF2B5EF4-FFF2-40B4-BE49-F238E27FC236}">
                <a16:creationId xmlns:a16="http://schemas.microsoft.com/office/drawing/2014/main" id="{A0F1CD67-F09B-C1D0-4354-FD0F60045C06}"/>
              </a:ext>
            </a:extLst>
          </p:cNvPr>
          <p:cNvSpPr txBox="1"/>
          <p:nvPr/>
        </p:nvSpPr>
        <p:spPr>
          <a:xfrm>
            <a:off x="0" y="6334780"/>
            <a:ext cx="12192000" cy="523220"/>
          </a:xfrm>
          <a:prstGeom prst="rect">
            <a:avLst/>
          </a:prstGeom>
          <a:noFill/>
        </p:spPr>
        <p:txBody>
          <a:bodyPr wrap="square">
            <a:spAutoFit/>
          </a:bodyPr>
          <a:lstStyle/>
          <a:p>
            <a:r>
              <a:rPr lang="en-US" sz="1400" b="1" dirty="0"/>
              <a:t>George, 2014 (M.S. Thesis)</a:t>
            </a:r>
            <a:endParaRPr lang="en-US" sz="1400" b="1" dirty="0">
              <a:hlinkClick r:id="rId6"/>
            </a:endParaRPr>
          </a:p>
          <a:p>
            <a:r>
              <a:rPr lang="en-US" sz="1400" dirty="0">
                <a:hlinkClick r:id="rId7"/>
              </a:rPr>
              <a:t>https://www.uhcl.edu/environmental-institute/research/publications/documents/george-2014-ms-thesis.pdf</a:t>
            </a:r>
            <a:r>
              <a:rPr lang="en-US" sz="1400" dirty="0"/>
              <a:t> </a:t>
            </a:r>
          </a:p>
        </p:txBody>
      </p:sp>
      <p:pic>
        <p:nvPicPr>
          <p:cNvPr id="7" name="Picture 6">
            <a:extLst>
              <a:ext uri="{FF2B5EF4-FFF2-40B4-BE49-F238E27FC236}">
                <a16:creationId xmlns:a16="http://schemas.microsoft.com/office/drawing/2014/main" id="{E27375B5-6C31-7316-4F60-9F223AFAAC48}"/>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7793410" y="825908"/>
            <a:ext cx="4054143" cy="5508871"/>
          </a:xfrm>
          <a:prstGeom prst="rect">
            <a:avLst/>
          </a:prstGeom>
        </p:spPr>
      </p:pic>
    </p:spTree>
    <p:extLst>
      <p:ext uri="{BB962C8B-B14F-4D97-AF65-F5344CB8AC3E}">
        <p14:creationId xmlns:p14="http://schemas.microsoft.com/office/powerpoint/2010/main" val="49562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51CA74-9FC7-FF5B-C829-E75F3B6EAA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8" name="Picture 7">
            <a:extLst>
              <a:ext uri="{FF2B5EF4-FFF2-40B4-BE49-F238E27FC236}">
                <a16:creationId xmlns:a16="http://schemas.microsoft.com/office/drawing/2014/main" id="{4BF4745E-D982-1173-7122-85CAD2F8B2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pic>
        <p:nvPicPr>
          <p:cNvPr id="5" name="Picture 12" descr="Image result for texas parks and wildlife logo">
            <a:extLst>
              <a:ext uri="{FF2B5EF4-FFF2-40B4-BE49-F238E27FC236}">
                <a16:creationId xmlns:a16="http://schemas.microsoft.com/office/drawing/2014/main" id="{3FF3A82A-C731-473C-A6D9-EE38ED9C110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505767" y="927281"/>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36" name="Content Placeholder 2">
            <a:extLst>
              <a:ext uri="{FF2B5EF4-FFF2-40B4-BE49-F238E27FC236}">
                <a16:creationId xmlns:a16="http://schemas.microsoft.com/office/drawing/2014/main" id="{998D36E4-C0D0-4750-8A1A-D641BE6F2B34}"/>
              </a:ext>
            </a:extLst>
          </p:cNvPr>
          <p:cNvSpPr txBox="1">
            <a:spLocks/>
          </p:cNvSpPr>
          <p:nvPr/>
        </p:nvSpPr>
        <p:spPr>
          <a:xfrm>
            <a:off x="211394" y="927281"/>
            <a:ext cx="9805393" cy="2045561"/>
          </a:xfrm>
          <a:prstGeom prst="rect">
            <a:avLst/>
          </a:prstGeom>
          <a:no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Objectives: </a:t>
            </a:r>
          </a:p>
          <a:p>
            <a:pPr lvl="1"/>
            <a:r>
              <a:rPr lang="en-US" dirty="0"/>
              <a:t>Develop initial estimate of distribution in previously un-surveyed bay systems </a:t>
            </a:r>
          </a:p>
          <a:p>
            <a:pPr lvl="1"/>
            <a:r>
              <a:rPr lang="en-US" dirty="0"/>
              <a:t>Determine critical factors affecting distribution</a:t>
            </a:r>
          </a:p>
          <a:p>
            <a:pPr lvl="1"/>
            <a:r>
              <a:rPr lang="en-US" dirty="0"/>
              <a:t>Develop density and/or population estimates</a:t>
            </a:r>
          </a:p>
          <a:p>
            <a:pPr lvl="1"/>
            <a:r>
              <a:rPr lang="en-US" dirty="0"/>
              <a:t>Identify habitat associations</a:t>
            </a:r>
          </a:p>
        </p:txBody>
      </p:sp>
      <p:pic>
        <p:nvPicPr>
          <p:cNvPr id="7" name="Picture 6">
            <a:extLst>
              <a:ext uri="{FF2B5EF4-FFF2-40B4-BE49-F238E27FC236}">
                <a16:creationId xmlns:a16="http://schemas.microsoft.com/office/drawing/2014/main" id="{71A39429-89C5-422A-9E39-E173D90DEE3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209403" y="2972842"/>
            <a:ext cx="3920470" cy="3099029"/>
          </a:xfrm>
          <a:prstGeom prst="rect">
            <a:avLst/>
          </a:prstGeom>
          <a:noFill/>
          <a:ln w="38100" cap="sq">
            <a:noFill/>
            <a:prstDash val="solid"/>
            <a:miter lim="800000"/>
          </a:ln>
          <a:effectLst/>
        </p:spPr>
      </p:pic>
      <p:sp>
        <p:nvSpPr>
          <p:cNvPr id="2" name="Title 1">
            <a:extLst>
              <a:ext uri="{FF2B5EF4-FFF2-40B4-BE49-F238E27FC236}">
                <a16:creationId xmlns:a16="http://schemas.microsoft.com/office/drawing/2014/main" id="{F0E9A4FA-ADC7-83A8-CA5B-902267364D5C}"/>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Population Surveys of the Mid- to Upper-Texas Coast (2014-2015)</a:t>
            </a:r>
          </a:p>
        </p:txBody>
      </p:sp>
      <p:sp>
        <p:nvSpPr>
          <p:cNvPr id="3" name="TextBox 2">
            <a:extLst>
              <a:ext uri="{FF2B5EF4-FFF2-40B4-BE49-F238E27FC236}">
                <a16:creationId xmlns:a16="http://schemas.microsoft.com/office/drawing/2014/main" id="{FF0061DE-4DD9-CD3E-BBF0-FE96B856A66E}"/>
              </a:ext>
            </a:extLst>
          </p:cNvPr>
          <p:cNvSpPr txBox="1"/>
          <p:nvPr/>
        </p:nvSpPr>
        <p:spPr>
          <a:xfrm>
            <a:off x="0" y="6334780"/>
            <a:ext cx="12192000" cy="523220"/>
          </a:xfrm>
          <a:prstGeom prst="rect">
            <a:avLst/>
          </a:prstGeom>
          <a:noFill/>
        </p:spPr>
        <p:txBody>
          <a:bodyPr wrap="square">
            <a:spAutoFit/>
          </a:bodyPr>
          <a:lstStyle/>
          <a:p>
            <a:r>
              <a:rPr lang="en-US" sz="1400" b="1" dirty="0"/>
              <a:t>Guillen et al., 2015 (EIH Report No. 15-001)</a:t>
            </a:r>
            <a:endParaRPr lang="en-US" sz="1400" b="1" dirty="0">
              <a:hlinkClick r:id="rId6"/>
            </a:endParaRPr>
          </a:p>
          <a:p>
            <a:r>
              <a:rPr lang="en-US" sz="1400" dirty="0">
                <a:hlinkClick r:id="rId7"/>
              </a:rPr>
              <a:t>https://www.uhcl.edu/environmental-institute/research/current-projects/terrapin-life-history</a:t>
            </a:r>
            <a:r>
              <a:rPr lang="en-US" sz="1400" dirty="0"/>
              <a:t> </a:t>
            </a:r>
          </a:p>
        </p:txBody>
      </p:sp>
      <p:pic>
        <p:nvPicPr>
          <p:cNvPr id="6" name="Picture 5">
            <a:extLst>
              <a:ext uri="{FF2B5EF4-FFF2-40B4-BE49-F238E27FC236}">
                <a16:creationId xmlns:a16="http://schemas.microsoft.com/office/drawing/2014/main" id="{325CEAD5-D639-2279-A06D-7D74249C80AE}"/>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4208590" y="2449834"/>
            <a:ext cx="5112007" cy="3287248"/>
          </a:xfrm>
          <a:prstGeom prst="rect">
            <a:avLst/>
          </a:prstGeom>
        </p:spPr>
      </p:pic>
      <p:pic>
        <p:nvPicPr>
          <p:cNvPr id="22" name="Picture 21">
            <a:extLst>
              <a:ext uri="{FF2B5EF4-FFF2-40B4-BE49-F238E27FC236}">
                <a16:creationId xmlns:a16="http://schemas.microsoft.com/office/drawing/2014/main" id="{AED00611-6E29-435F-8AF2-7977B4A90C0D}"/>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6601639" y="3235751"/>
            <a:ext cx="5437915" cy="3291840"/>
          </a:xfrm>
          <a:prstGeom prst="rect">
            <a:avLst/>
          </a:prstGeom>
          <a:noFill/>
          <a:ln w="38100" cap="sq">
            <a:noFill/>
            <a:prstDash val="solid"/>
            <a:miter lim="800000"/>
          </a:ln>
          <a:effectLst/>
        </p:spPr>
      </p:pic>
    </p:spTree>
    <p:extLst>
      <p:ext uri="{BB962C8B-B14F-4D97-AF65-F5344CB8AC3E}">
        <p14:creationId xmlns:p14="http://schemas.microsoft.com/office/powerpoint/2010/main" val="215416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3C98DE9-80C8-4FAE-8A3B-5B1D1F2844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514592" y="6043532"/>
            <a:ext cx="505712" cy="685800"/>
          </a:xfrm>
          <a:prstGeom prst="rect">
            <a:avLst/>
          </a:prstGeom>
        </p:spPr>
      </p:pic>
      <p:pic>
        <p:nvPicPr>
          <p:cNvPr id="27" name="Picture 26">
            <a:extLst>
              <a:ext uri="{FF2B5EF4-FFF2-40B4-BE49-F238E27FC236}">
                <a16:creationId xmlns:a16="http://schemas.microsoft.com/office/drawing/2014/main" id="{4F43F740-BBE1-462F-A7EC-12878CEDB6B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80607" y="6272132"/>
            <a:ext cx="756666" cy="457200"/>
          </a:xfrm>
          <a:prstGeom prst="rect">
            <a:avLst/>
          </a:prstGeom>
        </p:spPr>
      </p:pic>
      <p:grpSp>
        <p:nvGrpSpPr>
          <p:cNvPr id="5" name="Group 4">
            <a:extLst>
              <a:ext uri="{FF2B5EF4-FFF2-40B4-BE49-F238E27FC236}">
                <a16:creationId xmlns:a16="http://schemas.microsoft.com/office/drawing/2014/main" id="{8EB97DFB-FF11-47E1-8857-59D2B9A15F65}"/>
              </a:ext>
            </a:extLst>
          </p:cNvPr>
          <p:cNvGrpSpPr/>
          <p:nvPr/>
        </p:nvGrpSpPr>
        <p:grpSpPr>
          <a:xfrm>
            <a:off x="370191" y="931961"/>
            <a:ext cx="6136000" cy="1566923"/>
            <a:chOff x="163717" y="2520366"/>
            <a:chExt cx="6136000" cy="1566923"/>
          </a:xfrm>
        </p:grpSpPr>
        <p:grpSp>
          <p:nvGrpSpPr>
            <p:cNvPr id="12" name="Group 11">
              <a:extLst>
                <a:ext uri="{FF2B5EF4-FFF2-40B4-BE49-F238E27FC236}">
                  <a16:creationId xmlns:a16="http://schemas.microsoft.com/office/drawing/2014/main" id="{D9B0B453-6577-4912-9D67-D1A66BD571EF}"/>
                </a:ext>
              </a:extLst>
            </p:cNvPr>
            <p:cNvGrpSpPr>
              <a:grpSpLocks noChangeAspect="1"/>
            </p:cNvGrpSpPr>
            <p:nvPr/>
          </p:nvGrpSpPr>
          <p:grpSpPr>
            <a:xfrm>
              <a:off x="163718" y="2520366"/>
              <a:ext cx="6135999" cy="1566923"/>
              <a:chOff x="172318" y="1423745"/>
              <a:chExt cx="7216332" cy="1842803"/>
            </a:xfrm>
          </p:grpSpPr>
          <p:pic>
            <p:nvPicPr>
              <p:cNvPr id="13" name="Picture 12">
                <a:extLst>
                  <a:ext uri="{FF2B5EF4-FFF2-40B4-BE49-F238E27FC236}">
                    <a16:creationId xmlns:a16="http://schemas.microsoft.com/office/drawing/2014/main" id="{F046695F-91C2-42CE-8AF6-CC1187B5D803}"/>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72318" y="1423745"/>
                <a:ext cx="7216332"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ED8CC80E-6D85-4C51-9558-CB9AF3C76435}"/>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2406285" y="2260708"/>
                <a:ext cx="4832654" cy="1005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23" name="TextBox 22">
              <a:extLst>
                <a:ext uri="{FF2B5EF4-FFF2-40B4-BE49-F238E27FC236}">
                  <a16:creationId xmlns:a16="http://schemas.microsoft.com/office/drawing/2014/main" id="{F67E54E2-CBAA-441D-B59A-7F5EF284D020}"/>
                </a:ext>
              </a:extLst>
            </p:cNvPr>
            <p:cNvSpPr txBox="1"/>
            <p:nvPr/>
          </p:nvSpPr>
          <p:spPr>
            <a:xfrm>
              <a:off x="163717" y="3336742"/>
              <a:ext cx="873230" cy="461665"/>
            </a:xfrm>
            <a:prstGeom prst="rect">
              <a:avLst/>
            </a:prstGeom>
            <a:noFill/>
          </p:spPr>
          <p:txBody>
            <a:bodyPr wrap="square" rtlCol="0">
              <a:spAutoFit/>
            </a:bodyPr>
            <a:lstStyle/>
            <a:p>
              <a:r>
                <a:rPr lang="en-US" sz="2400" b="1" dirty="0"/>
                <a:t>2015</a:t>
              </a:r>
            </a:p>
          </p:txBody>
        </p:sp>
      </p:grpSp>
      <p:sp>
        <p:nvSpPr>
          <p:cNvPr id="9" name="Title 1">
            <a:extLst>
              <a:ext uri="{FF2B5EF4-FFF2-40B4-BE49-F238E27FC236}">
                <a16:creationId xmlns:a16="http://schemas.microsoft.com/office/drawing/2014/main" id="{4BB0B930-B55D-45F6-903D-0C27DD5E7565}"/>
              </a:ext>
            </a:extLst>
          </p:cNvPr>
          <p:cNvSpPr txBox="1">
            <a:spLocks/>
          </p:cNvSpPr>
          <p:nvPr/>
        </p:nvSpPr>
        <p:spPr>
          <a:xfrm>
            <a:off x="0" y="0"/>
            <a:ext cx="12192000" cy="731520"/>
          </a:xfrm>
          <a:prstGeom prst="rect">
            <a:avLst/>
          </a:prstGeom>
          <a:solidFill>
            <a:schemeClr val="accent4">
              <a:alpha val="70000"/>
            </a:schemeClr>
          </a:solid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Want to Learn More? </a:t>
            </a:r>
            <a:r>
              <a:rPr lang="en-US" sz="2600" dirty="0">
                <a:hlinkClick r:id="rId6"/>
              </a:rPr>
              <a:t>https://www.uhcl.edu/environmental-institute/research/publications/</a:t>
            </a:r>
            <a:endParaRPr lang="en-US" dirty="0"/>
          </a:p>
        </p:txBody>
      </p:sp>
      <p:grpSp>
        <p:nvGrpSpPr>
          <p:cNvPr id="4" name="Group 3">
            <a:extLst>
              <a:ext uri="{FF2B5EF4-FFF2-40B4-BE49-F238E27FC236}">
                <a16:creationId xmlns:a16="http://schemas.microsoft.com/office/drawing/2014/main" id="{E2CBE437-0E50-42BF-9FEC-32CE846808AC}"/>
              </a:ext>
            </a:extLst>
          </p:cNvPr>
          <p:cNvGrpSpPr/>
          <p:nvPr/>
        </p:nvGrpSpPr>
        <p:grpSpPr>
          <a:xfrm>
            <a:off x="370190" y="2268970"/>
            <a:ext cx="6135999" cy="1335762"/>
            <a:chOff x="163717" y="3902828"/>
            <a:chExt cx="6135999" cy="1335762"/>
          </a:xfrm>
        </p:grpSpPr>
        <p:grpSp>
          <p:nvGrpSpPr>
            <p:cNvPr id="15" name="Group 14">
              <a:extLst>
                <a:ext uri="{FF2B5EF4-FFF2-40B4-BE49-F238E27FC236}">
                  <a16:creationId xmlns:a16="http://schemas.microsoft.com/office/drawing/2014/main" id="{A1CC642C-8979-4BF7-BE09-3B6B859B9D71}"/>
                </a:ext>
              </a:extLst>
            </p:cNvPr>
            <p:cNvGrpSpPr>
              <a:grpSpLocks noChangeAspect="1"/>
            </p:cNvGrpSpPr>
            <p:nvPr/>
          </p:nvGrpSpPr>
          <p:grpSpPr>
            <a:xfrm>
              <a:off x="163717" y="3902828"/>
              <a:ext cx="6135999" cy="1335762"/>
              <a:chOff x="135466" y="1463039"/>
              <a:chExt cx="7406142" cy="1612263"/>
            </a:xfrm>
          </p:grpSpPr>
          <p:pic>
            <p:nvPicPr>
              <p:cNvPr id="16" name="Picture 15">
                <a:extLst>
                  <a:ext uri="{FF2B5EF4-FFF2-40B4-BE49-F238E27FC236}">
                    <a16:creationId xmlns:a16="http://schemas.microsoft.com/office/drawing/2014/main" id="{8CE0C4AC-CBC6-4D26-AD94-342AFB1D8179}"/>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135466" y="1463039"/>
                <a:ext cx="7210711"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EC128FE3-FBF9-4D55-AC4E-AEFA187F5F6F}"/>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133601" y="2252342"/>
                <a:ext cx="5408007" cy="8229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22" name="TextBox 21">
              <a:extLst>
                <a:ext uri="{FF2B5EF4-FFF2-40B4-BE49-F238E27FC236}">
                  <a16:creationId xmlns:a16="http://schemas.microsoft.com/office/drawing/2014/main" id="{BFD28953-F353-4B52-B4F3-A5FD1507D56E}"/>
                </a:ext>
              </a:extLst>
            </p:cNvPr>
            <p:cNvSpPr txBox="1"/>
            <p:nvPr/>
          </p:nvSpPr>
          <p:spPr>
            <a:xfrm>
              <a:off x="163718" y="4660410"/>
              <a:ext cx="873230" cy="461665"/>
            </a:xfrm>
            <a:prstGeom prst="rect">
              <a:avLst/>
            </a:prstGeom>
            <a:noFill/>
          </p:spPr>
          <p:txBody>
            <a:bodyPr wrap="square" rtlCol="0">
              <a:spAutoFit/>
            </a:bodyPr>
            <a:lstStyle/>
            <a:p>
              <a:r>
                <a:rPr lang="en-US" sz="2400" b="1" dirty="0"/>
                <a:t>2016</a:t>
              </a:r>
            </a:p>
          </p:txBody>
        </p:sp>
      </p:grpSp>
      <p:grpSp>
        <p:nvGrpSpPr>
          <p:cNvPr id="3" name="Group 2">
            <a:extLst>
              <a:ext uri="{FF2B5EF4-FFF2-40B4-BE49-F238E27FC236}">
                <a16:creationId xmlns:a16="http://schemas.microsoft.com/office/drawing/2014/main" id="{4CFA1056-1A71-449C-A3EB-A39047B79A11}"/>
              </a:ext>
            </a:extLst>
          </p:cNvPr>
          <p:cNvGrpSpPr/>
          <p:nvPr/>
        </p:nvGrpSpPr>
        <p:grpSpPr>
          <a:xfrm>
            <a:off x="370190" y="3586481"/>
            <a:ext cx="6135999" cy="1433645"/>
            <a:chOff x="163718" y="916444"/>
            <a:chExt cx="6135999" cy="1433645"/>
          </a:xfrm>
        </p:grpSpPr>
        <p:pic>
          <p:nvPicPr>
            <p:cNvPr id="11" name="Picture 10">
              <a:extLst>
                <a:ext uri="{FF2B5EF4-FFF2-40B4-BE49-F238E27FC236}">
                  <a16:creationId xmlns:a16="http://schemas.microsoft.com/office/drawing/2014/main" id="{E33EDC55-B963-4156-BA57-A1CC7D47988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163718" y="916444"/>
              <a:ext cx="6135999" cy="14336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extBox 1">
              <a:extLst>
                <a:ext uri="{FF2B5EF4-FFF2-40B4-BE49-F238E27FC236}">
                  <a16:creationId xmlns:a16="http://schemas.microsoft.com/office/drawing/2014/main" id="{C81A71AD-7179-458E-9AB9-93243478E49A}"/>
                </a:ext>
              </a:extLst>
            </p:cNvPr>
            <p:cNvSpPr txBox="1"/>
            <p:nvPr/>
          </p:nvSpPr>
          <p:spPr>
            <a:xfrm>
              <a:off x="163718" y="916444"/>
              <a:ext cx="873230" cy="461665"/>
            </a:xfrm>
            <a:prstGeom prst="rect">
              <a:avLst/>
            </a:prstGeom>
            <a:noFill/>
          </p:spPr>
          <p:txBody>
            <a:bodyPr wrap="square" rtlCol="0">
              <a:spAutoFit/>
            </a:bodyPr>
            <a:lstStyle/>
            <a:p>
              <a:r>
                <a:rPr lang="en-US" sz="2400" b="1" dirty="0"/>
                <a:t>2017</a:t>
              </a:r>
            </a:p>
          </p:txBody>
        </p:sp>
      </p:grpSp>
      <p:grpSp>
        <p:nvGrpSpPr>
          <p:cNvPr id="6" name="Group 5">
            <a:extLst>
              <a:ext uri="{FF2B5EF4-FFF2-40B4-BE49-F238E27FC236}">
                <a16:creationId xmlns:a16="http://schemas.microsoft.com/office/drawing/2014/main" id="{0B935122-3F02-40D8-AA66-07400F56EFED}"/>
              </a:ext>
            </a:extLst>
          </p:cNvPr>
          <p:cNvGrpSpPr/>
          <p:nvPr/>
        </p:nvGrpSpPr>
        <p:grpSpPr>
          <a:xfrm>
            <a:off x="370190" y="5003545"/>
            <a:ext cx="6160002" cy="1701318"/>
            <a:chOff x="163716" y="5003545"/>
            <a:chExt cx="6160002" cy="1701318"/>
          </a:xfrm>
        </p:grpSpPr>
        <p:grpSp>
          <p:nvGrpSpPr>
            <p:cNvPr id="21" name="Group 20">
              <a:extLst>
                <a:ext uri="{FF2B5EF4-FFF2-40B4-BE49-F238E27FC236}">
                  <a16:creationId xmlns:a16="http://schemas.microsoft.com/office/drawing/2014/main" id="{CF891454-3A91-4286-92A4-EA729BBB1971}"/>
                </a:ext>
              </a:extLst>
            </p:cNvPr>
            <p:cNvGrpSpPr>
              <a:grpSpLocks noChangeAspect="1"/>
            </p:cNvGrpSpPr>
            <p:nvPr/>
          </p:nvGrpSpPr>
          <p:grpSpPr>
            <a:xfrm>
              <a:off x="163716" y="5003545"/>
              <a:ext cx="6160002" cy="1701318"/>
              <a:chOff x="227632" y="3686557"/>
              <a:chExt cx="7042344" cy="1945010"/>
            </a:xfrm>
          </p:grpSpPr>
          <p:pic>
            <p:nvPicPr>
              <p:cNvPr id="19" name="Picture 18">
                <a:extLst>
                  <a:ext uri="{FF2B5EF4-FFF2-40B4-BE49-F238E27FC236}">
                    <a16:creationId xmlns:a16="http://schemas.microsoft.com/office/drawing/2014/main" id="{1764CEF1-5C4D-4F5F-8034-7EB8F7039338}"/>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a:stretch/>
            </p:blipFill>
            <p:spPr>
              <a:xfrm>
                <a:off x="227632" y="3686557"/>
                <a:ext cx="6714673" cy="9595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57F239F4-9E0C-49E3-8563-B01F3909A138}"/>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2250948" y="4466910"/>
                <a:ext cx="5019028" cy="11646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24" name="TextBox 23">
              <a:extLst>
                <a:ext uri="{FF2B5EF4-FFF2-40B4-BE49-F238E27FC236}">
                  <a16:creationId xmlns:a16="http://schemas.microsoft.com/office/drawing/2014/main" id="{0A9DDC15-2FF0-4AA9-9D8B-1C60C0A61FFD}"/>
                </a:ext>
              </a:extLst>
            </p:cNvPr>
            <p:cNvSpPr txBox="1"/>
            <p:nvPr/>
          </p:nvSpPr>
          <p:spPr>
            <a:xfrm>
              <a:off x="163717" y="5842860"/>
              <a:ext cx="873230" cy="461665"/>
            </a:xfrm>
            <a:prstGeom prst="rect">
              <a:avLst/>
            </a:prstGeom>
            <a:noFill/>
          </p:spPr>
          <p:txBody>
            <a:bodyPr wrap="square" rtlCol="0">
              <a:spAutoFit/>
            </a:bodyPr>
            <a:lstStyle/>
            <a:p>
              <a:r>
                <a:rPr lang="en-US" sz="2400" b="1" dirty="0"/>
                <a:t>2021</a:t>
              </a:r>
            </a:p>
          </p:txBody>
        </p:sp>
      </p:grpSp>
      <p:pic>
        <p:nvPicPr>
          <p:cNvPr id="18" name="Picture 17">
            <a:extLst>
              <a:ext uri="{FF2B5EF4-FFF2-40B4-BE49-F238E27FC236}">
                <a16:creationId xmlns:a16="http://schemas.microsoft.com/office/drawing/2014/main" id="{CCAB59DC-01BF-40AA-BC03-73CCC21C6156}"/>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6882751" y="904900"/>
            <a:ext cx="4480541" cy="5799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30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1220</TotalTime>
  <Words>2138</Words>
  <Application>Microsoft Office PowerPoint</Application>
  <PresentationFormat>Widescreen</PresentationFormat>
  <Paragraphs>275</Paragraphs>
  <Slides>31</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Times New Roman</vt:lpstr>
      <vt:lpstr>Office Theme</vt:lpstr>
      <vt:lpstr>Coastal Diamonds: A History of Diamondback Terrapin in Texas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Gordon, Mandi</dc:creator>
  <cp:lastModifiedBy>Gordon, Mandi</cp:lastModifiedBy>
  <cp:revision>108</cp:revision>
  <dcterms:created xsi:type="dcterms:W3CDTF">2020-11-24T14:23:37Z</dcterms:created>
  <dcterms:modified xsi:type="dcterms:W3CDTF">2026-04-15T13:56:48Z</dcterms:modified>
</cp:coreProperties>
</file>