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5"/>
  </p:notesMasterIdLst>
  <p:sldIdLst>
    <p:sldId id="285" r:id="rId3"/>
    <p:sldId id="370" r:id="rId4"/>
    <p:sldId id="371" r:id="rId5"/>
    <p:sldId id="339" r:id="rId6"/>
    <p:sldId id="366" r:id="rId7"/>
    <p:sldId id="367" r:id="rId8"/>
    <p:sldId id="362" r:id="rId9"/>
    <p:sldId id="365" r:id="rId10"/>
    <p:sldId id="350" r:id="rId11"/>
    <p:sldId id="363" r:id="rId12"/>
    <p:sldId id="344" r:id="rId13"/>
    <p:sldId id="345" r:id="rId14"/>
    <p:sldId id="364" r:id="rId15"/>
    <p:sldId id="356" r:id="rId16"/>
    <p:sldId id="359" r:id="rId17"/>
    <p:sldId id="341" r:id="rId18"/>
    <p:sldId id="361" r:id="rId19"/>
    <p:sldId id="360" r:id="rId20"/>
    <p:sldId id="331" r:id="rId21"/>
    <p:sldId id="317" r:id="rId22"/>
    <p:sldId id="372" r:id="rId23"/>
    <p:sldId id="375"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ia Thompson" initials="PT" lastIdx="1" clrIdx="0">
    <p:extLst>
      <p:ext uri="{19B8F6BF-5375-455C-9EA6-DF929625EA0E}">
        <p15:presenceInfo xmlns:p15="http://schemas.microsoft.com/office/powerpoint/2012/main" userId="S::Patricia.Thompson@tceq.texas.gov::9a6ee1c8-2934-49e9-8d44-69ca4d3d4f6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2D6E6"/>
    <a:srgbClr val="CCECFF"/>
    <a:srgbClr val="3F4B53"/>
    <a:srgbClr val="3C47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2996" autoAdjust="0"/>
  </p:normalViewPr>
  <p:slideViewPr>
    <p:cSldViewPr snapToGrid="0">
      <p:cViewPr varScale="1">
        <p:scale>
          <a:sx n="71" d="100"/>
          <a:sy n="71" d="100"/>
        </p:scale>
        <p:origin x="1026"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8C11A3-ECA1-46BD-BE24-4BE98F2A0A7B}" type="datetimeFigureOut">
              <a:rPr lang="en-US" smtClean="0"/>
              <a:t>10/14/2026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FC089D-AD30-4D7D-86F2-3C278FEE0BC1}" type="slidenum">
              <a:rPr lang="en-US" smtClean="0"/>
              <a:t>‹#›</a:t>
            </a:fld>
            <a:endParaRPr lang="en-US"/>
          </a:p>
        </p:txBody>
      </p:sp>
    </p:spTree>
    <p:extLst>
      <p:ext uri="{BB962C8B-B14F-4D97-AF65-F5344CB8AC3E}">
        <p14:creationId xmlns:p14="http://schemas.microsoft.com/office/powerpoint/2010/main" val="3529826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FC089D-AD30-4D7D-86F2-3C278FEE0BC1}" type="slidenum">
              <a:rPr lang="en-US" smtClean="0"/>
              <a:t>1</a:t>
            </a:fld>
            <a:endParaRPr lang="en-US"/>
          </a:p>
        </p:txBody>
      </p:sp>
    </p:spTree>
    <p:extLst>
      <p:ext uri="{BB962C8B-B14F-4D97-AF65-F5344CB8AC3E}">
        <p14:creationId xmlns:p14="http://schemas.microsoft.com/office/powerpoint/2010/main" val="816609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map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0FC089D-AD30-4D7D-86F2-3C278FEE0B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520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0FC089D-AD30-4D7D-86F2-3C278FEE0B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510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Drone footage from a Living Shorelines sampling site</a:t>
            </a:r>
          </a:p>
        </p:txBody>
      </p:sp>
      <p:sp>
        <p:nvSpPr>
          <p:cNvPr id="4" name="Slide Number Placeholder 3"/>
          <p:cNvSpPr>
            <a:spLocks noGrp="1"/>
          </p:cNvSpPr>
          <p:nvPr>
            <p:ph type="sldNum" sz="quarter" idx="5"/>
          </p:nvPr>
        </p:nvSpPr>
        <p:spPr/>
        <p:txBody>
          <a:bodyPr/>
          <a:lstStyle/>
          <a:p>
            <a:fld id="{A0FC089D-AD30-4D7D-86F2-3C278FEE0BC1}" type="slidenum">
              <a:rPr lang="en-US" smtClean="0"/>
              <a:t>16</a:t>
            </a:fld>
            <a:endParaRPr lang="en-US"/>
          </a:p>
        </p:txBody>
      </p:sp>
    </p:spTree>
    <p:extLst>
      <p:ext uri="{BB962C8B-B14F-4D97-AF65-F5344CB8AC3E}">
        <p14:creationId xmlns:p14="http://schemas.microsoft.com/office/powerpoint/2010/main" val="3458525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Placeholder text and numbers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0FC089D-AD30-4D7D-86F2-3C278FEE0B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700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08F8-E775-3DC4-5CE7-E7EA7083C5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7738B8-B967-2EC4-78A5-56E6CC463A98}"/>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C5870841-ED88-3D2D-995E-9E0D6A717DBF}"/>
              </a:ext>
            </a:extLst>
          </p:cNvPr>
          <p:cNvSpPr>
            <a:spLocks noGrp="1"/>
          </p:cNvSpPr>
          <p:nvPr>
            <p:ph type="body" idx="1"/>
          </p:nvPr>
        </p:nvSpPr>
        <p:spPr/>
        <p:txBody>
          <a:bodyPr/>
          <a:lstStyle/>
          <a:p>
            <a:r>
              <a:rPr lang="en-US" dirty="0"/>
              <a:t>Placeholder text and numbers </a:t>
            </a:r>
          </a:p>
        </p:txBody>
      </p:sp>
      <p:sp>
        <p:nvSpPr>
          <p:cNvPr id="4" name="Slide Number Placeholder 3">
            <a:extLst>
              <a:ext uri="{FF2B5EF4-FFF2-40B4-BE49-F238E27FC236}">
                <a16:creationId xmlns:a16="http://schemas.microsoft.com/office/drawing/2014/main" id="{F82D7BBF-7494-199C-C270-0AA97F142C0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0FC089D-AD30-4D7D-86F2-3C278FEE0B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237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014E4-FB80-C696-2BFA-64850C8F8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54C8C-87CD-0199-A513-E9FA611FCBE0}"/>
              </a:ext>
            </a:extLst>
          </p:cNvPr>
          <p:cNvSpPr>
            <a:spLocks noGrp="1" noRot="1" noChangeAspect="1"/>
          </p:cNvSpPr>
          <p:nvPr>
            <p:ph type="sldImg"/>
          </p:nvPr>
        </p:nvSpPr>
        <p:spPr>
          <a:xfrm>
            <a:off x="1417638" y="1163638"/>
            <a:ext cx="4187825" cy="3141662"/>
          </a:xfrm>
        </p:spPr>
      </p:sp>
      <p:sp>
        <p:nvSpPr>
          <p:cNvPr id="3" name="Notes Placeholder 2">
            <a:extLst>
              <a:ext uri="{FF2B5EF4-FFF2-40B4-BE49-F238E27FC236}">
                <a16:creationId xmlns:a16="http://schemas.microsoft.com/office/drawing/2014/main" id="{5F7D4F31-882C-14D9-1F7A-25A640B0069D}"/>
              </a:ext>
            </a:extLst>
          </p:cNvPr>
          <p:cNvSpPr>
            <a:spLocks noGrp="1"/>
          </p:cNvSpPr>
          <p:nvPr>
            <p:ph type="body" idx="1"/>
          </p:nvPr>
        </p:nvSpPr>
        <p:spPr/>
        <p:txBody>
          <a:bodyPr/>
          <a:lstStyle/>
          <a:p>
            <a:r>
              <a:rPr lang="en-US" dirty="0"/>
              <a:t>Placeholder text and numbers </a:t>
            </a:r>
          </a:p>
        </p:txBody>
      </p:sp>
      <p:sp>
        <p:nvSpPr>
          <p:cNvPr id="4" name="Slide Number Placeholder 3">
            <a:extLst>
              <a:ext uri="{FF2B5EF4-FFF2-40B4-BE49-F238E27FC236}">
                <a16:creationId xmlns:a16="http://schemas.microsoft.com/office/drawing/2014/main" id="{9F9456D4-D013-E44D-6459-BE48EA76E159}"/>
              </a:ext>
            </a:extLst>
          </p:cNvPr>
          <p:cNvSpPr>
            <a:spLocks noGrp="1"/>
          </p:cNvSpPr>
          <p:nvPr>
            <p:ph type="sldNum" sz="quarter" idx="5"/>
          </p:nvPr>
        </p:nvSpPr>
        <p:spPr/>
        <p:txBody>
          <a:bodyPr/>
          <a:lstStyle/>
          <a:p>
            <a:pPr marL="0" marR="0" lvl="0" indent="0" algn="r" defTabSz="466586" rtl="0" eaLnBrk="1" fontAlgn="auto" latinLnBrk="0" hangingPunct="1">
              <a:lnSpc>
                <a:spcPct val="100000"/>
              </a:lnSpc>
              <a:spcBef>
                <a:spcPts val="0"/>
              </a:spcBef>
              <a:spcAft>
                <a:spcPts val="0"/>
              </a:spcAft>
              <a:buClrTx/>
              <a:buSzTx/>
              <a:buFontTx/>
              <a:buNone/>
              <a:tabLst/>
              <a:defRPr/>
            </a:pPr>
            <a:fld id="{A0FC089D-AD30-4D7D-86F2-3C278FEE0BC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6586"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399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4"/>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1760824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703518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0"/>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9" y="4589465"/>
            <a:ext cx="78867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1294499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1"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0E66D4-805C-4B3A-9B17-09D39F515C08}"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4084274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4"/>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4"/>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0E66D4-805C-4B3A-9B17-09D39F515C08}"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3231324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0E66D4-805C-4B3A-9B17-09D39F515C08}"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3929332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0E66D4-805C-4B3A-9B17-09D39F515C08}"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1339780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9"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7"/>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9"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0E66D4-805C-4B3A-9B17-09D39F515C08}"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880592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9"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7"/>
            <a:ext cx="4629151"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9"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0E66D4-805C-4B3A-9B17-09D39F515C08}"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2339845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1790953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6"/>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3195512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3142429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658087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1890017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0E66D4-805C-4B3A-9B17-09D39F515C08}"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3270980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0E66D4-805C-4B3A-9B17-09D39F515C08}"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836567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0E66D4-805C-4B3A-9B17-09D39F515C08}"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40042185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0E66D4-805C-4B3A-9B17-09D39F515C08}"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2294782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0E66D4-805C-4B3A-9B17-09D39F515C08}"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3173337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0E66D4-805C-4B3A-9B17-09D39F515C08}"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235289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946089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0E66D4-805C-4B3A-9B17-09D39F515C08}"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B5D7B1-EAFD-42A4-9EC3-D29F1009FBA8}" type="slidenum">
              <a:rPr lang="en-US" smtClean="0"/>
              <a:t>‹#›</a:t>
            </a:fld>
            <a:endParaRPr lang="en-US"/>
          </a:p>
        </p:txBody>
      </p:sp>
    </p:spTree>
    <p:extLst>
      <p:ext uri="{BB962C8B-B14F-4D97-AF65-F5344CB8AC3E}">
        <p14:creationId xmlns:p14="http://schemas.microsoft.com/office/powerpoint/2010/main" val="4089531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0E66D4-805C-4B3A-9B17-09D39F515C08}" type="datetimeFigureOut">
              <a:rPr lang="en-US" smtClean="0"/>
              <a:t>10/14/2026</a:t>
            </a:fld>
            <a:endParaRPr lang="en-US"/>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5D7B1-EAFD-42A4-9EC3-D29F1009FBA8}" type="slidenum">
              <a:rPr lang="en-US" smtClean="0"/>
              <a:t>‹#›</a:t>
            </a:fld>
            <a:endParaRPr lang="en-US"/>
          </a:p>
        </p:txBody>
      </p:sp>
    </p:spTree>
    <p:extLst>
      <p:ext uri="{BB962C8B-B14F-4D97-AF65-F5344CB8AC3E}">
        <p14:creationId xmlns:p14="http://schemas.microsoft.com/office/powerpoint/2010/main" val="2849853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0E66D4-805C-4B3A-9B17-09D39F515C08}" type="datetimeFigureOut">
              <a:rPr lang="en-US" smtClean="0"/>
              <a:t>10/14/2026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5D7B1-EAFD-42A4-9EC3-D29F1009FBA8}" type="slidenum">
              <a:rPr lang="en-US" smtClean="0"/>
              <a:t>‹#›</a:t>
            </a:fld>
            <a:endParaRPr lang="en-US"/>
          </a:p>
        </p:txBody>
      </p:sp>
    </p:spTree>
    <p:extLst>
      <p:ext uri="{BB962C8B-B14F-4D97-AF65-F5344CB8AC3E}">
        <p14:creationId xmlns:p14="http://schemas.microsoft.com/office/powerpoint/2010/main" val="41235423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ackdrop-01.png">
            <a:extLst>
              <a:ext uri="{FF2B5EF4-FFF2-40B4-BE49-F238E27FC236}">
                <a16:creationId xmlns:a16="http://schemas.microsoft.com/office/drawing/2014/main" id="{47B84908-B973-4F16-ABC5-C154B0DF6A6D}"/>
              </a:ext>
            </a:extLst>
          </p:cNvPr>
          <p:cNvPicPr>
            <a:picLocks noChangeAspect="1"/>
          </p:cNvPicPr>
          <p:nvPr/>
        </p:nvPicPr>
        <p:blipFill rotWithShape="1">
          <a:blip r:embed="rId3">
            <a:extLst>
              <a:ext uri="{28A0092B-C50C-407E-A947-70E740481C1C}">
                <a14:useLocalDpi xmlns:a14="http://schemas.microsoft.com/office/drawing/2010/main" val="0"/>
              </a:ext>
            </a:extLst>
          </a:blip>
          <a:srcRect t="9167" b="9167"/>
          <a:stretch/>
        </p:blipFill>
        <p:spPr>
          <a:xfrm>
            <a:off x="0" y="-30236"/>
            <a:ext cx="9144000" cy="6888236"/>
          </a:xfrm>
          <a:prstGeom prst="rect">
            <a:avLst/>
          </a:prstGeom>
        </p:spPr>
      </p:pic>
      <p:sp>
        <p:nvSpPr>
          <p:cNvPr id="9" name="Title 1">
            <a:extLst>
              <a:ext uri="{FF2B5EF4-FFF2-40B4-BE49-F238E27FC236}">
                <a16:creationId xmlns:a16="http://schemas.microsoft.com/office/drawing/2014/main" id="{9CF69901-8D50-4238-AE03-AB08081C060F}"/>
              </a:ext>
            </a:extLst>
          </p:cNvPr>
          <p:cNvSpPr txBox="1">
            <a:spLocks/>
          </p:cNvSpPr>
          <p:nvPr/>
        </p:nvSpPr>
        <p:spPr>
          <a:xfrm>
            <a:off x="0" y="2738891"/>
            <a:ext cx="9144000" cy="147002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800" kern="1200" cap="all" spc="600" baseline="0">
                <a:solidFill>
                  <a:schemeClr val="bg1"/>
                </a:solidFill>
                <a:latin typeface="Avenir Light"/>
                <a:ea typeface="+mj-ea"/>
                <a:cs typeface="+mj-cs"/>
              </a:defRPr>
            </a:lvl1pPr>
          </a:lstStyle>
          <a:p>
            <a:pPr defTabSz="457189">
              <a:defRPr/>
            </a:pPr>
            <a:r>
              <a:rPr lang="en-US" sz="3200" b="1" dirty="0">
                <a:solidFill>
                  <a:sysClr val="window" lastClr="FFFFFF"/>
                </a:solidFill>
              </a:rPr>
              <a:t>Galveston Bay Estuary Program: </a:t>
            </a:r>
            <a:endParaRPr lang="en-GB" sz="3200" b="1" dirty="0">
              <a:solidFill>
                <a:sysClr val="window" lastClr="FFFFFF"/>
              </a:solidFill>
            </a:endParaRPr>
          </a:p>
        </p:txBody>
      </p:sp>
      <p:sp>
        <p:nvSpPr>
          <p:cNvPr id="10" name="Subtitle 2">
            <a:extLst>
              <a:ext uri="{FF2B5EF4-FFF2-40B4-BE49-F238E27FC236}">
                <a16:creationId xmlns:a16="http://schemas.microsoft.com/office/drawing/2014/main" id="{B99DD1D1-EE04-4C4E-871B-6C64BEE0C5B6}"/>
              </a:ext>
            </a:extLst>
          </p:cNvPr>
          <p:cNvSpPr txBox="1">
            <a:spLocks/>
          </p:cNvSpPr>
          <p:nvPr/>
        </p:nvSpPr>
        <p:spPr>
          <a:xfrm>
            <a:off x="0" y="3680929"/>
            <a:ext cx="9144000" cy="527987"/>
          </a:xfrm>
          <a:prstGeom prst="rect">
            <a:avLst/>
          </a:prstGeom>
          <a:noFill/>
        </p:spPr>
        <p:txBody>
          <a:bodyPr vert="horz" lIns="91440" tIns="45720" rIns="91440" bIns="45720" rtlCol="0">
            <a:noAutofit/>
          </a:bodyPr>
          <a:lstStyle>
            <a:lvl1pPr marL="0" indent="0" algn="ctr" defTabSz="457200" rtl="0" eaLnBrk="1" latinLnBrk="0" hangingPunct="1">
              <a:spcBef>
                <a:spcPct val="20000"/>
              </a:spcBef>
              <a:buFont typeface="Arial"/>
              <a:buNone/>
              <a:defRPr sz="1400" kern="1200" cap="all" spc="300" baseline="0">
                <a:solidFill>
                  <a:srgbClr val="3F4B53"/>
                </a:solidFill>
                <a:latin typeface="Avenir Black"/>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defTabSz="457189">
              <a:defRPr/>
            </a:pPr>
            <a:r>
              <a:rPr lang="en-US" sz="2400" b="1" dirty="0">
                <a:solidFill>
                  <a:schemeClr val="bg1"/>
                </a:solidFill>
                <a:latin typeface="Arial" panose="020B0604020202020204" pitchFamily="34" charset="0"/>
                <a:cs typeface="Arial" panose="020B0604020202020204" pitchFamily="34" charset="0"/>
              </a:rPr>
              <a:t>Galveston Bay Council Meeting</a:t>
            </a:r>
            <a:br>
              <a:rPr lang="en-US" sz="2400" b="1" dirty="0">
                <a:solidFill>
                  <a:schemeClr val="bg1"/>
                </a:solidFill>
                <a:latin typeface="Arial" panose="020B0604020202020204" pitchFamily="34" charset="0"/>
                <a:cs typeface="Arial" panose="020B0604020202020204" pitchFamily="34" charset="0"/>
              </a:rPr>
            </a:br>
            <a:endParaRPr lang="en-US" sz="2400" b="1" dirty="0">
              <a:solidFill>
                <a:schemeClr val="bg1"/>
              </a:solidFill>
              <a:latin typeface="Arial" panose="020B0604020202020204" pitchFamily="34" charset="0"/>
              <a:cs typeface="Arial" panose="020B0604020202020204" pitchFamily="34" charset="0"/>
            </a:endParaRPr>
          </a:p>
          <a:p>
            <a:pPr defTabSz="457189">
              <a:defRPr/>
            </a:pPr>
            <a:endParaRPr lang="en-US" sz="2400" b="1" dirty="0">
              <a:solidFill>
                <a:schemeClr val="bg1"/>
              </a:solidFill>
              <a:latin typeface="Arial" panose="020B0604020202020204" pitchFamily="34" charset="0"/>
              <a:cs typeface="Arial" panose="020B0604020202020204" pitchFamily="34" charset="0"/>
            </a:endParaRPr>
          </a:p>
          <a:p>
            <a:pPr defTabSz="457189">
              <a:defRPr/>
            </a:pPr>
            <a:endParaRPr lang="en-US" sz="2400" b="1" dirty="0">
              <a:solidFill>
                <a:schemeClr val="bg1"/>
              </a:solidFill>
              <a:latin typeface="Arial" panose="020B0604020202020204" pitchFamily="34" charset="0"/>
              <a:cs typeface="Arial" panose="020B0604020202020204" pitchFamily="34" charset="0"/>
            </a:endParaRPr>
          </a:p>
          <a:p>
            <a:pPr defTabSz="457189">
              <a:defRPr/>
            </a:pPr>
            <a:r>
              <a:rPr lang="en-US" sz="2400" b="1" dirty="0">
                <a:solidFill>
                  <a:schemeClr val="bg1"/>
                </a:solidFill>
                <a:latin typeface="Arial" panose="020B0604020202020204" pitchFamily="34" charset="0"/>
                <a:cs typeface="Arial" panose="020B0604020202020204" pitchFamily="34" charset="0"/>
              </a:rPr>
              <a:t>October 14, 2026</a:t>
            </a:r>
          </a:p>
        </p:txBody>
      </p:sp>
      <p:pic>
        <p:nvPicPr>
          <p:cNvPr id="3" name="Picture 2">
            <a:extLst>
              <a:ext uri="{FF2B5EF4-FFF2-40B4-BE49-F238E27FC236}">
                <a16:creationId xmlns:a16="http://schemas.microsoft.com/office/drawing/2014/main" id="{692A5028-0778-0281-9718-1C3BEB25FAC8}"/>
              </a:ext>
            </a:extLst>
          </p:cNvPr>
          <p:cNvPicPr>
            <a:picLocks noChangeAspect="1"/>
          </p:cNvPicPr>
          <p:nvPr/>
        </p:nvPicPr>
        <p:blipFill>
          <a:blip r:embed="rId4"/>
          <a:stretch>
            <a:fillRect/>
          </a:stretch>
        </p:blipFill>
        <p:spPr>
          <a:xfrm>
            <a:off x="4572868" y="516097"/>
            <a:ext cx="3475891" cy="1591683"/>
          </a:xfrm>
          <a:prstGeom prst="rect">
            <a:avLst/>
          </a:prstGeom>
        </p:spPr>
      </p:pic>
      <p:pic>
        <p:nvPicPr>
          <p:cNvPr id="6" name="Picture 5" descr="A white bird with a long beak and blue text&#10;&#10;AI-generated content may be incorrect.">
            <a:extLst>
              <a:ext uri="{FF2B5EF4-FFF2-40B4-BE49-F238E27FC236}">
                <a16:creationId xmlns:a16="http://schemas.microsoft.com/office/drawing/2014/main" id="{88CD6669-3E77-3354-320B-8BF631ADAB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4421" y="114221"/>
            <a:ext cx="2043723" cy="2281503"/>
          </a:xfrm>
          <a:prstGeom prst="rect">
            <a:avLst/>
          </a:prstGeom>
        </p:spPr>
      </p:pic>
    </p:spTree>
    <p:extLst>
      <p:ext uri="{BB962C8B-B14F-4D97-AF65-F5344CB8AC3E}">
        <p14:creationId xmlns:p14="http://schemas.microsoft.com/office/powerpoint/2010/main" val="772994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3E725ECD-B500-B36F-A720-66A57B0796A8}"/>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09C2B916-A08D-59BD-78B0-38A029076809}"/>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9D12382A-C395-7636-207F-FEBC38869555}"/>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967B498-D630-BBC1-B9CD-82C52694B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5" name="Title 1">
            <a:extLst>
              <a:ext uri="{FF2B5EF4-FFF2-40B4-BE49-F238E27FC236}">
                <a16:creationId xmlns:a16="http://schemas.microsoft.com/office/drawing/2014/main" id="{5252954E-D0CE-7BC9-2983-06000BF0E129}"/>
              </a:ext>
            </a:extLst>
          </p:cNvPr>
          <p:cNvSpPr txBox="1">
            <a:spLocks/>
          </p:cNvSpPr>
          <p:nvPr/>
        </p:nvSpPr>
        <p:spPr>
          <a:xfrm>
            <a:off x="533400" y="60158"/>
            <a:ext cx="8153400" cy="154004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300" normalizeH="0" baseline="0" noProof="0" dirty="0">
                <a:ln>
                  <a:noFill/>
                </a:ln>
                <a:solidFill>
                  <a:srgbClr val="3F4B53"/>
                </a:solidFill>
                <a:effectLst/>
                <a:uLnTx/>
                <a:uFillTx/>
                <a:latin typeface="Avenir Light"/>
                <a:ea typeface="+mj-ea"/>
                <a:cs typeface="+mj-cs"/>
              </a:rPr>
              <a:t>FISCAL 2028</a:t>
            </a:r>
            <a:br>
              <a:rPr kumimoji="0" lang="en-US" sz="3200" b="1" i="0" u="none" strike="noStrike" kern="1200" cap="none" spc="300" normalizeH="0" baseline="0" noProof="0" dirty="0">
                <a:ln>
                  <a:noFill/>
                </a:ln>
                <a:solidFill>
                  <a:srgbClr val="3F4B53"/>
                </a:solidFill>
                <a:effectLst/>
                <a:uLnTx/>
                <a:uFillTx/>
                <a:latin typeface="Avenir Light"/>
                <a:ea typeface="+mj-ea"/>
                <a:cs typeface="+mj-cs"/>
              </a:rPr>
            </a:br>
            <a:r>
              <a:rPr lang="en-US" sz="3200" b="1" cap="none" dirty="0"/>
              <a:t>MUTLI SUBCOMMITTEE </a:t>
            </a:r>
            <a:r>
              <a:rPr kumimoji="0" lang="en-US" sz="3200" b="1" i="0" u="none" strike="noStrike" kern="1200" cap="none" spc="300" normalizeH="0" baseline="0" noProof="0" dirty="0">
                <a:ln>
                  <a:noFill/>
                </a:ln>
                <a:solidFill>
                  <a:srgbClr val="3F4B53"/>
                </a:solidFill>
                <a:effectLst/>
                <a:uLnTx/>
                <a:uFillTx/>
                <a:latin typeface="Avenir Light"/>
                <a:ea typeface="+mj-ea"/>
                <a:cs typeface="+mj-cs"/>
              </a:rPr>
              <a:t>PROJECT(S)</a:t>
            </a:r>
          </a:p>
        </p:txBody>
      </p:sp>
      <p:sp>
        <p:nvSpPr>
          <p:cNvPr id="3" name="TextBox 2">
            <a:extLst>
              <a:ext uri="{FF2B5EF4-FFF2-40B4-BE49-F238E27FC236}">
                <a16:creationId xmlns:a16="http://schemas.microsoft.com/office/drawing/2014/main" id="{A4F43294-3BA3-08BC-373A-D7CC0BF6DF43}"/>
              </a:ext>
            </a:extLst>
          </p:cNvPr>
          <p:cNvSpPr txBox="1"/>
          <p:nvPr/>
        </p:nvSpPr>
        <p:spPr>
          <a:xfrm>
            <a:off x="916189" y="5755884"/>
            <a:ext cx="8023095"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i="1" dirty="0">
                <a:solidFill>
                  <a:prstClr val="black"/>
                </a:solidFill>
                <a:latin typeface="Calibri" panose="020F0502020204030204"/>
              </a:rPr>
              <a:t>Microplastics Sampling at San Jacinto River</a:t>
            </a: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E036567-957D-0390-E23D-6166BFE3F1EA}"/>
              </a:ext>
            </a:extLst>
          </p:cNvPr>
          <p:cNvPicPr>
            <a:picLocks/>
          </p:cNvPicPr>
          <p:nvPr/>
        </p:nvPicPr>
        <p:blipFill>
          <a:blip r:embed="rId3"/>
          <a:srcRect t="18402" r="2349" b="46437"/>
          <a:stretch>
            <a:fillRect/>
          </a:stretch>
        </p:blipFill>
        <p:spPr>
          <a:xfrm>
            <a:off x="0" y="1672512"/>
            <a:ext cx="9144000" cy="4011060"/>
          </a:xfrm>
          <a:prstGeom prst="rect">
            <a:avLst/>
          </a:prstGeom>
        </p:spPr>
      </p:pic>
    </p:spTree>
    <p:extLst>
      <p:ext uri="{BB962C8B-B14F-4D97-AF65-F5344CB8AC3E}">
        <p14:creationId xmlns:p14="http://schemas.microsoft.com/office/powerpoint/2010/main" val="486483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BD745AE6-17F2-5040-2C29-BF1A5FA7730C}"/>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DF98D679-D499-C508-D7AB-A3E366CD7917}"/>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69025298-BFB7-F7FA-698D-873D8DE47905}"/>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976ECD9-F883-99C3-C174-88C8D1362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7" name="Title 1">
            <a:extLst>
              <a:ext uri="{FF2B5EF4-FFF2-40B4-BE49-F238E27FC236}">
                <a16:creationId xmlns:a16="http://schemas.microsoft.com/office/drawing/2014/main" id="{8038C836-14DC-4C44-5506-B15B52F2788B}"/>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a:t>
            </a:r>
            <a:r>
              <a:rPr lang="en-US" sz="3200" b="1" dirty="0"/>
              <a:t>multi subcommittee</a:t>
            </a:r>
            <a:r>
              <a:rPr kumimoji="0" lang="en-US" sz="3200" b="1" i="0" u="none" strike="noStrike" kern="1200" cap="all" spc="300" normalizeH="0" baseline="0" noProof="0" dirty="0">
                <a:ln>
                  <a:noFill/>
                </a:ln>
                <a:solidFill>
                  <a:srgbClr val="3F4B53"/>
                </a:solidFill>
                <a:effectLst/>
                <a:uLnTx/>
                <a:uFillTx/>
                <a:latin typeface="Avenir Light"/>
                <a:ea typeface="+mj-ea"/>
                <a:cs typeface="+mj-cs"/>
              </a:rPr>
              <a:t> Project(s)</a:t>
            </a:r>
          </a:p>
        </p:txBody>
      </p:sp>
      <p:sp>
        <p:nvSpPr>
          <p:cNvPr id="3" name="Content Placeholder 2">
            <a:extLst>
              <a:ext uri="{FF2B5EF4-FFF2-40B4-BE49-F238E27FC236}">
                <a16:creationId xmlns:a16="http://schemas.microsoft.com/office/drawing/2014/main" id="{297BF060-3454-871E-F823-C777CA1672B9}"/>
              </a:ext>
            </a:extLst>
          </p:cNvPr>
          <p:cNvSpPr txBox="1">
            <a:spLocks/>
          </p:cNvSpPr>
          <p:nvPr/>
        </p:nvSpPr>
        <p:spPr>
          <a:xfrm>
            <a:off x="628650" y="1576873"/>
            <a:ext cx="7886700" cy="4795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Galveston Bay Water and Sediment Quality (WSQ)</a:t>
            </a:r>
            <a:r>
              <a:rPr lang="en-US" sz="1800" b="1" dirty="0">
                <a:solidFill>
                  <a:prstClr val="black"/>
                </a:solidFill>
                <a:latin typeface="Calibri" panose="020F0502020204030204"/>
              </a:rPr>
              <a:t> and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Monitoring and Research (M&amp;R) Project Databases: Spatial and Metric Visualization for WSQ and M&amp;R</a:t>
            </a:r>
            <a:endPar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Lead</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Houston Advanced Research Center / Black Cat GIS</a:t>
            </a:r>
          </a:p>
          <a:p>
            <a:pPr lvl="0" algn="l">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Proposed Amount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$320,475 </a:t>
            </a:r>
            <a:r>
              <a:rPr lang="en-US" sz="1800" dirty="0"/>
              <a:t>($220,475 Fiscal 2028, $100,000 Fiscal 2029</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Description</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This project will build </a:t>
            </a:r>
            <a:r>
              <a:rPr lang="en-US" sz="1800" dirty="0">
                <a:solidFill>
                  <a:prstClr val="black"/>
                </a:solidFill>
                <a:latin typeface="Calibri" panose="020F0502020204030204"/>
              </a:rPr>
              <a:t>dedicated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WSQ and M&amp;</a:t>
            </a:r>
            <a:r>
              <a:rPr lang="en-US" sz="1800" dirty="0">
                <a:solidFill>
                  <a:prstClr val="black"/>
                </a:solidFill>
                <a:latin typeface="Calibri" panose="020F0502020204030204"/>
              </a:rPr>
              <a:t>R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project databases and dashboards, modeled </a:t>
            </a:r>
            <a:r>
              <a:rPr lang="en-US" sz="1800" dirty="0">
                <a:solidFill>
                  <a:prstClr val="black"/>
                </a:solidFill>
                <a:latin typeface="Calibri" panose="020F0502020204030204"/>
              </a:rPr>
              <a:t>on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GBEP’s Galveston Bay Habitat Project Database. The team will utilize the NRU-developed database’s structure, branding, and data collection framework to ensure consistency with the existing system.</a:t>
            </a:r>
            <a:endPar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5685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D1AECC5-B89F-456F-83EE-CC7012D35BE3}"/>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5CA64933-1D4E-4A61-8CA0-A31E96BC149F}"/>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6957B58-4437-46FD-AD8D-564DB27A7E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5" name="Title 1">
            <a:extLst>
              <a:ext uri="{FF2B5EF4-FFF2-40B4-BE49-F238E27FC236}">
                <a16:creationId xmlns:a16="http://schemas.microsoft.com/office/drawing/2014/main" id="{8E0844FF-83E4-4636-9A9E-0425EF492A77}"/>
              </a:ext>
            </a:extLst>
          </p:cNvPr>
          <p:cNvSpPr txBox="1">
            <a:spLocks/>
          </p:cNvSpPr>
          <p:nvPr/>
        </p:nvSpPr>
        <p:spPr>
          <a:xfrm>
            <a:off x="533400" y="60158"/>
            <a:ext cx="8153400" cy="154004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300" normalizeH="0" baseline="0" noProof="0" dirty="0">
                <a:ln>
                  <a:noFill/>
                </a:ln>
                <a:solidFill>
                  <a:srgbClr val="3F4B53"/>
                </a:solidFill>
                <a:effectLst/>
                <a:uLnTx/>
                <a:uFillTx/>
                <a:latin typeface="Avenir Light"/>
                <a:ea typeface="+mj-ea"/>
                <a:cs typeface="+mj-cs"/>
              </a:rPr>
              <a:t>FISCAL 2028</a:t>
            </a:r>
            <a:br>
              <a:rPr kumimoji="0" lang="en-US" sz="3200" b="1" i="0" u="none" strike="noStrike" kern="1200" cap="none" spc="300" normalizeH="0" baseline="0" noProof="0" dirty="0">
                <a:ln>
                  <a:noFill/>
                </a:ln>
                <a:solidFill>
                  <a:srgbClr val="3F4B53"/>
                </a:solidFill>
                <a:effectLst/>
                <a:uLnTx/>
                <a:uFillTx/>
                <a:latin typeface="Avenir Light"/>
                <a:ea typeface="+mj-ea"/>
                <a:cs typeface="+mj-cs"/>
              </a:rPr>
            </a:br>
            <a:r>
              <a:rPr kumimoji="0" lang="en-US" sz="3200" b="1" i="0" u="none" strike="noStrike" kern="1200" cap="none" spc="300" normalizeH="0" baseline="0" noProof="0" dirty="0">
                <a:ln>
                  <a:noFill/>
                </a:ln>
                <a:solidFill>
                  <a:srgbClr val="3F4B53"/>
                </a:solidFill>
                <a:effectLst/>
                <a:uLnTx/>
                <a:uFillTx/>
                <a:latin typeface="Avenir Light"/>
                <a:ea typeface="+mj-ea"/>
                <a:cs typeface="+mj-cs"/>
              </a:rPr>
              <a:t>WATER &amp; SEDIMENT QUALITY (WSQ) PROJECTS</a:t>
            </a:r>
          </a:p>
        </p:txBody>
      </p:sp>
      <p:pic>
        <p:nvPicPr>
          <p:cNvPr id="7" name="Picture 6">
            <a:extLst>
              <a:ext uri="{FF2B5EF4-FFF2-40B4-BE49-F238E27FC236}">
                <a16:creationId xmlns:a16="http://schemas.microsoft.com/office/drawing/2014/main" id="{02522074-8AE5-4FC5-AE25-5731CFAEF978}"/>
              </a:ext>
            </a:extLst>
          </p:cNvPr>
          <p:cNvPicPr>
            <a:picLocks noChangeAspect="1"/>
          </p:cNvPicPr>
          <p:nvPr/>
        </p:nvPicPr>
        <p:blipFill rotWithShape="1">
          <a:blip r:embed="rId3"/>
          <a:srcRect t="22559" b="11859"/>
          <a:stretch/>
        </p:blipFill>
        <p:spPr>
          <a:xfrm>
            <a:off x="0" y="1754373"/>
            <a:ext cx="9144000" cy="3997842"/>
          </a:xfrm>
          <a:prstGeom prst="rect">
            <a:avLst/>
          </a:prstGeom>
        </p:spPr>
      </p:pic>
      <p:sp>
        <p:nvSpPr>
          <p:cNvPr id="3" name="TextBox 2">
            <a:extLst>
              <a:ext uri="{FF2B5EF4-FFF2-40B4-BE49-F238E27FC236}">
                <a16:creationId xmlns:a16="http://schemas.microsoft.com/office/drawing/2014/main" id="{E447018F-D0AF-DF68-0665-5A3F18F4D93E}"/>
              </a:ext>
            </a:extLst>
          </p:cNvPr>
          <p:cNvSpPr txBox="1"/>
          <p:nvPr/>
        </p:nvSpPr>
        <p:spPr>
          <a:xfrm>
            <a:off x="916189" y="5755884"/>
            <a:ext cx="8023095"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Constructed Stormwater Wetland at Exploration Green</a:t>
            </a:r>
          </a:p>
        </p:txBody>
      </p:sp>
    </p:spTree>
    <p:extLst>
      <p:ext uri="{BB962C8B-B14F-4D97-AF65-F5344CB8AC3E}">
        <p14:creationId xmlns:p14="http://schemas.microsoft.com/office/powerpoint/2010/main" val="4086572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CD10F7FB-BB65-409C-7A74-12323865157F}"/>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683FA237-8F61-232B-F2F0-611953991D44}"/>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C7199DF2-5A03-1226-6BDB-0EF9C5DAC7E8}"/>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4E0D1FA-608F-AA93-7376-CAA682A2A3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7" name="Title 1">
            <a:extLst>
              <a:ext uri="{FF2B5EF4-FFF2-40B4-BE49-F238E27FC236}">
                <a16:creationId xmlns:a16="http://schemas.microsoft.com/office/drawing/2014/main" id="{1762C06F-BAEF-A416-FD88-44C4443C0103}"/>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WSQ Projects</a:t>
            </a:r>
          </a:p>
        </p:txBody>
      </p:sp>
      <p:sp>
        <p:nvSpPr>
          <p:cNvPr id="3" name="Content Placeholder 2">
            <a:extLst>
              <a:ext uri="{FF2B5EF4-FFF2-40B4-BE49-F238E27FC236}">
                <a16:creationId xmlns:a16="http://schemas.microsoft.com/office/drawing/2014/main" id="{61FC342D-BF30-EE48-08ED-D737ED5A1DB3}"/>
              </a:ext>
            </a:extLst>
          </p:cNvPr>
          <p:cNvSpPr txBox="1">
            <a:spLocks/>
          </p:cNvSpPr>
          <p:nvPr/>
        </p:nvSpPr>
        <p:spPr>
          <a:xfrm>
            <a:off x="628650" y="1358899"/>
            <a:ext cx="8058150" cy="5013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On-Site Sewage Facility Implementation for Watershed-Based Plans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Lead</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Houston-Galveston Area Council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Proposed Amount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$99,090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Description</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This project aims to implement watershed-based plans in the lower Galveston Bay watershed by addressing failing on-site sewage facilities (OSSFs). Key efforts include OSSF educational workshops for homeowners and realtors, community outreach to increase OSSF awareness, and free pump outs for qualifying homeowners. </a:t>
            </a:r>
          </a:p>
          <a:p>
            <a:pPr lvl="0" algn="l">
              <a:defRPr/>
            </a:pPr>
            <a:r>
              <a:rPr lang="en-US" sz="1800" b="1" dirty="0">
                <a:solidFill>
                  <a:prstClr val="black"/>
                </a:solidFill>
              </a:rPr>
              <a:t>Streamlining Pollution Reports from Observation to Response </a:t>
            </a:r>
          </a:p>
          <a:p>
            <a:pPr lvl="0" algn="l">
              <a:defRPr/>
            </a:pPr>
            <a:r>
              <a:rPr lang="en-US" sz="1800" b="1" u="sng" dirty="0">
                <a:solidFill>
                  <a:prstClr val="black"/>
                </a:solidFill>
              </a:rPr>
              <a:t>Lead</a:t>
            </a:r>
            <a:r>
              <a:rPr lang="en-US" sz="1800" b="1" dirty="0">
                <a:solidFill>
                  <a:prstClr val="black"/>
                </a:solidFill>
              </a:rPr>
              <a:t>: </a:t>
            </a:r>
            <a:r>
              <a:rPr lang="en-US" sz="1800" dirty="0">
                <a:solidFill>
                  <a:prstClr val="black"/>
                </a:solidFill>
              </a:rPr>
              <a:t>Houston-Galveston Area Council</a:t>
            </a:r>
          </a:p>
          <a:p>
            <a:pPr lvl="0" algn="l">
              <a:defRPr/>
            </a:pPr>
            <a:r>
              <a:rPr lang="en-US" sz="1800" b="1" u="sng" dirty="0">
                <a:solidFill>
                  <a:prstClr val="black"/>
                </a:solidFill>
              </a:rPr>
              <a:t>Proposed Amount</a:t>
            </a:r>
            <a:r>
              <a:rPr lang="en-US" sz="1800" b="1" dirty="0">
                <a:solidFill>
                  <a:prstClr val="black"/>
                </a:solidFill>
              </a:rPr>
              <a:t>: </a:t>
            </a:r>
            <a:r>
              <a:rPr lang="en-US" sz="1800" dirty="0">
                <a:solidFill>
                  <a:prstClr val="black"/>
                </a:solidFill>
              </a:rPr>
              <a:t>$124,178</a:t>
            </a:r>
          </a:p>
          <a:p>
            <a:pPr lvl="0" algn="l">
              <a:defRPr/>
            </a:pPr>
            <a:r>
              <a:rPr lang="en-US" sz="1800" b="1" u="sng" dirty="0">
                <a:solidFill>
                  <a:prstClr val="black"/>
                </a:solidFill>
              </a:rPr>
              <a:t>Description</a:t>
            </a:r>
            <a:r>
              <a:rPr lang="en-US" sz="1800" b="1" dirty="0">
                <a:solidFill>
                  <a:prstClr val="black"/>
                </a:solidFill>
              </a:rPr>
              <a:t>:</a:t>
            </a:r>
            <a:r>
              <a:rPr lang="en-US" sz="1800" dirty="0">
                <a:solidFill>
                  <a:prstClr val="black"/>
                </a:solidFill>
              </a:rPr>
              <a:t> This project aims to improve pollution reporting by coordinating with stakeholders to develop a simple, accessible reporting tool that will help community members reach the right responders more quickly, reduce misdirected reports, improve interagency coordination, and build public confidence in the process. </a:t>
            </a:r>
            <a:endParaRPr lang="en-US" sz="1800" b="1" u="sng" dirty="0">
              <a:solidFill>
                <a:prstClr val="black"/>
              </a:solidFil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865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AC2BFAE8-8892-5DD0-A653-45CDADCE6236}"/>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843753EF-DEB1-23A3-992F-AA656A47BDCA}"/>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91F4F8F1-DEAB-9254-DD88-D57CAEEEAC4E}"/>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E8AFE744-491F-E4CF-4D2D-36771E67F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7" name="Title 1">
            <a:extLst>
              <a:ext uri="{FF2B5EF4-FFF2-40B4-BE49-F238E27FC236}">
                <a16:creationId xmlns:a16="http://schemas.microsoft.com/office/drawing/2014/main" id="{08021BA5-A529-2911-7722-A2883AE5B61B}"/>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WSQ Projects</a:t>
            </a:r>
          </a:p>
        </p:txBody>
      </p:sp>
      <p:sp>
        <p:nvSpPr>
          <p:cNvPr id="3" name="Content Placeholder 2">
            <a:extLst>
              <a:ext uri="{FF2B5EF4-FFF2-40B4-BE49-F238E27FC236}">
                <a16:creationId xmlns:a16="http://schemas.microsoft.com/office/drawing/2014/main" id="{9AF36E63-45BE-6432-B704-6176F51485D0}"/>
              </a:ext>
            </a:extLst>
          </p:cNvPr>
          <p:cNvSpPr txBox="1">
            <a:spLocks/>
          </p:cNvSpPr>
          <p:nvPr/>
        </p:nvSpPr>
        <p:spPr>
          <a:xfrm>
            <a:off x="628650" y="1358899"/>
            <a:ext cx="7886700" cy="461259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Bayou Greenways Conservation Plan Implementation - Wetlands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Lead</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800" dirty="0">
                <a:solidFill>
                  <a:prstClr val="black"/>
                </a:solidFill>
                <a:latin typeface="Calibri" panose="020F0502020204030204"/>
              </a:rPr>
              <a:t>Houston Parks Board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Proposed Amount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$86,250</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mn-cs"/>
              </a:rPr>
              <a:t>Description</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This project will enhance 4.45 acres of existing wetlands along Brays and Greens Bayous, both of which are managed under active Watershed Protection Plans. An established maintenance program will service these sites to ensure long-term functionality.</a:t>
            </a:r>
          </a:p>
        </p:txBody>
      </p:sp>
    </p:spTree>
    <p:extLst>
      <p:ext uri="{BB962C8B-B14F-4D97-AF65-F5344CB8AC3E}">
        <p14:creationId xmlns:p14="http://schemas.microsoft.com/office/powerpoint/2010/main" val="2540115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CEF388-FF97-2BE8-7239-329D0BB48FC1}"/>
              </a:ext>
            </a:extLst>
          </p:cNvPr>
          <p:cNvPicPr>
            <a:picLocks noChangeAspect="1"/>
          </p:cNvPicPr>
          <p:nvPr/>
        </p:nvPicPr>
        <p:blipFill>
          <a:blip r:embed="rId3">
            <a:extLst>
              <a:ext uri="{28A0092B-C50C-407E-A947-70E740481C1C}">
                <a14:useLocalDpi xmlns:a14="http://schemas.microsoft.com/office/drawing/2010/main" val="0"/>
              </a:ext>
            </a:extLst>
          </a:blip>
          <a:srcRect t="16774" b="16774"/>
          <a:stretch/>
        </p:blipFill>
        <p:spPr>
          <a:xfrm>
            <a:off x="0" y="1514475"/>
            <a:ext cx="9144000" cy="4050910"/>
          </a:xfrm>
          <a:prstGeom prst="rect">
            <a:avLst/>
          </a:prstGeom>
        </p:spPr>
      </p:pic>
      <p:grpSp>
        <p:nvGrpSpPr>
          <p:cNvPr id="14" name="Group 13">
            <a:extLst>
              <a:ext uri="{FF2B5EF4-FFF2-40B4-BE49-F238E27FC236}">
                <a16:creationId xmlns:a16="http://schemas.microsoft.com/office/drawing/2014/main" id="{3D1AECC5-B89F-456F-83EE-CC7012D35BE3}"/>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5CA64933-1D4E-4A61-8CA0-A31E96BC149F}"/>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6957B58-4437-46FD-AD8D-564DB27A7E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7" name="Title 1">
            <a:extLst>
              <a:ext uri="{FF2B5EF4-FFF2-40B4-BE49-F238E27FC236}">
                <a16:creationId xmlns:a16="http://schemas.microsoft.com/office/drawing/2014/main" id="{204F93D3-01A9-48B3-A1B3-3F36794071E8}"/>
              </a:ext>
            </a:extLst>
          </p:cNvPr>
          <p:cNvSpPr txBox="1">
            <a:spLocks/>
          </p:cNvSpPr>
          <p:nvPr/>
        </p:nvSpPr>
        <p:spPr>
          <a:xfrm>
            <a:off x="1007269" y="242199"/>
            <a:ext cx="7129462"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Natural Resource Uses (NRU) Projects</a:t>
            </a:r>
          </a:p>
        </p:txBody>
      </p:sp>
      <p:sp>
        <p:nvSpPr>
          <p:cNvPr id="4" name="TextBox 3">
            <a:extLst>
              <a:ext uri="{FF2B5EF4-FFF2-40B4-BE49-F238E27FC236}">
                <a16:creationId xmlns:a16="http://schemas.microsoft.com/office/drawing/2014/main" id="{FB5BE0B7-5795-B6F5-A1E5-23C6275BC9CD}"/>
              </a:ext>
            </a:extLst>
          </p:cNvPr>
          <p:cNvSpPr txBox="1"/>
          <p:nvPr/>
        </p:nvSpPr>
        <p:spPr>
          <a:xfrm>
            <a:off x="916189" y="5565384"/>
            <a:ext cx="8023095"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Oyster Bayou Brown Conservation Easement (Conservation Assistance Program)</a:t>
            </a:r>
          </a:p>
        </p:txBody>
      </p:sp>
    </p:spTree>
    <p:extLst>
      <p:ext uri="{BB962C8B-B14F-4D97-AF65-F5344CB8AC3E}">
        <p14:creationId xmlns:p14="http://schemas.microsoft.com/office/powerpoint/2010/main" val="333213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7FE41247-47C8-CE90-DCA2-FC75F1A1E753}"/>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0B71EB7C-0F96-0D32-A2B3-733DD0BE6CC3}"/>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5A55BE94-CC36-4DA4-8F2B-1184DC8D656E}"/>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F42E3649-D3E8-4B37-E5A4-0EF153CD48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7" name="Title 1">
            <a:extLst>
              <a:ext uri="{FF2B5EF4-FFF2-40B4-BE49-F238E27FC236}">
                <a16:creationId xmlns:a16="http://schemas.microsoft.com/office/drawing/2014/main" id="{779BB463-E51F-26F4-DA3B-EC60B2049AB3}"/>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a:t>
            </a:r>
            <a:r>
              <a:rPr lang="en-US" sz="3200" b="1" dirty="0"/>
              <a:t>NRU</a:t>
            </a:r>
            <a:r>
              <a:rPr kumimoji="0" lang="en-US" sz="3200" b="1" i="0" u="none" strike="noStrike" kern="1200" cap="all" spc="300" normalizeH="0" baseline="0" noProof="0" dirty="0">
                <a:ln>
                  <a:noFill/>
                </a:ln>
                <a:solidFill>
                  <a:srgbClr val="3F4B53"/>
                </a:solidFill>
                <a:effectLst/>
                <a:uLnTx/>
                <a:uFillTx/>
                <a:latin typeface="Avenir Light"/>
                <a:ea typeface="+mj-ea"/>
                <a:cs typeface="+mj-cs"/>
              </a:rPr>
              <a:t> Projects</a:t>
            </a:r>
          </a:p>
        </p:txBody>
      </p:sp>
      <p:sp>
        <p:nvSpPr>
          <p:cNvPr id="3" name="Content Placeholder 2">
            <a:extLst>
              <a:ext uri="{FF2B5EF4-FFF2-40B4-BE49-F238E27FC236}">
                <a16:creationId xmlns:a16="http://schemas.microsoft.com/office/drawing/2014/main" id="{75467EC3-2272-3C5A-8CF8-B5DF84CCF86C}"/>
              </a:ext>
            </a:extLst>
          </p:cNvPr>
          <p:cNvSpPr txBox="1">
            <a:spLocks/>
          </p:cNvSpPr>
          <p:nvPr/>
        </p:nvSpPr>
        <p:spPr>
          <a:xfrm>
            <a:off x="628650" y="1358899"/>
            <a:ext cx="7886700" cy="461259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t>Fiscal 2027-2028 Conservation Assistance Program </a:t>
            </a:r>
            <a:r>
              <a:rPr lang="en-US" sz="1800" b="1" dirty="0">
                <a:solidFill>
                  <a:srgbClr val="7030A0"/>
                </a:solidFill>
              </a:rPr>
              <a:t>(Approved in Fiscal 2027)</a:t>
            </a:r>
          </a:p>
          <a:p>
            <a:pPr algn="l"/>
            <a:r>
              <a:rPr lang="en-US" sz="1800" b="1" u="sng" dirty="0"/>
              <a:t>Lead</a:t>
            </a:r>
            <a:r>
              <a:rPr lang="en-US" sz="1800" b="1" dirty="0"/>
              <a:t>: </a:t>
            </a:r>
            <a:r>
              <a:rPr lang="en-US" sz="1800" dirty="0"/>
              <a:t>Galveston Bay Foundation</a:t>
            </a:r>
          </a:p>
          <a:p>
            <a:pPr algn="l"/>
            <a:r>
              <a:rPr lang="en-US" sz="1800" b="1" u="sng" dirty="0"/>
              <a:t>Proposed Amount</a:t>
            </a:r>
            <a:r>
              <a:rPr lang="en-US" sz="1800" b="1" dirty="0"/>
              <a:t>: </a:t>
            </a:r>
            <a:r>
              <a:rPr lang="en-US" sz="1800" dirty="0"/>
              <a:t>$250,000 ($125,000 Fiscal 2027, $125,000 Fiscal 2028)</a:t>
            </a:r>
          </a:p>
          <a:p>
            <a:pPr algn="l"/>
            <a:r>
              <a:rPr lang="en-US" sz="1800" b="1" u="sng" dirty="0"/>
              <a:t>Description</a:t>
            </a:r>
            <a:r>
              <a:rPr lang="en-US" sz="1800" b="1" dirty="0"/>
              <a:t>:</a:t>
            </a:r>
            <a:r>
              <a:rPr lang="en-US" sz="1800" dirty="0"/>
              <a:t> This long-running project will support GBEP and its partners’ efforts to preserve wetlands, prairies, and other important coastal habitats to protect the long-term health and productivity of Galveston Bay through fee simple acquisition and conservation easements.</a:t>
            </a:r>
          </a:p>
          <a:p>
            <a:pPr algn="l"/>
            <a:endParaRPr lang="en-US" sz="1100" b="1" dirty="0"/>
          </a:p>
          <a:p>
            <a:pPr algn="l"/>
            <a:r>
              <a:rPr lang="en-US" sz="1800" b="1" dirty="0"/>
              <a:t>West Galveston Bay Floating Nesting Platform Demonstration Project</a:t>
            </a:r>
          </a:p>
          <a:p>
            <a:pPr algn="l"/>
            <a:r>
              <a:rPr lang="en-US" sz="1800" b="1" u="sng" dirty="0"/>
              <a:t>Lead</a:t>
            </a:r>
            <a:r>
              <a:rPr lang="en-US" sz="1800" b="1" dirty="0"/>
              <a:t>: </a:t>
            </a:r>
            <a:r>
              <a:rPr lang="en-US" sz="1800" dirty="0"/>
              <a:t>Galveston Bay Foundation</a:t>
            </a:r>
          </a:p>
          <a:p>
            <a:pPr algn="l"/>
            <a:r>
              <a:rPr lang="en-US" sz="1800" b="1" u="sng" dirty="0"/>
              <a:t>Proposed Amount</a:t>
            </a:r>
            <a:r>
              <a:rPr lang="en-US" sz="1800" b="1" dirty="0"/>
              <a:t>: </a:t>
            </a:r>
            <a:r>
              <a:rPr lang="en-US" sz="1800" dirty="0"/>
              <a:t>$50,000</a:t>
            </a:r>
          </a:p>
          <a:p>
            <a:pPr algn="l"/>
            <a:r>
              <a:rPr lang="en-US" sz="1800" b="1" u="sng" dirty="0"/>
              <a:t>Description</a:t>
            </a:r>
            <a:r>
              <a:rPr lang="en-US" sz="1800" b="1" dirty="0"/>
              <a:t>:</a:t>
            </a:r>
            <a:r>
              <a:rPr lang="en-US" sz="1800" dirty="0"/>
              <a:t> This project will support the creation of a floating bird nesting platform, creating up to 1,024 square feet of habitat for Black Skimmers and Least Terns, and monitor the nesting activities of colonial waterbirds on the platform. </a:t>
            </a:r>
          </a:p>
          <a:p>
            <a:pPr algn="l"/>
            <a:endParaRPr lang="en-US" sz="1800" dirty="0">
              <a:highlight>
                <a:srgbClr val="FFFF00"/>
              </a:highlight>
            </a:endParaRPr>
          </a:p>
        </p:txBody>
      </p:sp>
    </p:spTree>
    <p:extLst>
      <p:ext uri="{BB962C8B-B14F-4D97-AF65-F5344CB8AC3E}">
        <p14:creationId xmlns:p14="http://schemas.microsoft.com/office/powerpoint/2010/main" val="1399780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0794B570-FAD9-C3D5-74AE-2A42D302B40D}"/>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4ABD16EE-B941-847C-7B5A-8C153A0531BA}"/>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EEB478C2-A7C1-4B66-FEA4-F0EECE9A1E7C}"/>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704B7C3-522C-EF5B-4F9F-EE05646A83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7" name="Title 1">
            <a:extLst>
              <a:ext uri="{FF2B5EF4-FFF2-40B4-BE49-F238E27FC236}">
                <a16:creationId xmlns:a16="http://schemas.microsoft.com/office/drawing/2014/main" id="{EA7CD55E-B034-5F69-C7DD-D1CFC6874024}"/>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a:t>
            </a:r>
            <a:r>
              <a:rPr lang="en-US" sz="3200" b="1" dirty="0"/>
              <a:t>28</a:t>
            </a:r>
            <a:r>
              <a:rPr kumimoji="0" lang="en-US" sz="3200" b="1" i="0" u="none" strike="noStrike" kern="1200" cap="all" spc="300" normalizeH="0" baseline="0" noProof="0" dirty="0">
                <a:ln>
                  <a:noFill/>
                </a:ln>
                <a:solidFill>
                  <a:srgbClr val="3F4B53"/>
                </a:solidFill>
                <a:effectLst/>
                <a:uLnTx/>
                <a:uFillTx/>
                <a:latin typeface="Avenir Light"/>
                <a:ea typeface="+mj-ea"/>
                <a:cs typeface="+mj-cs"/>
              </a:rPr>
              <a:t> </a:t>
            </a:r>
            <a:r>
              <a:rPr lang="en-US" sz="3200" b="1" dirty="0"/>
              <a:t>NRU</a:t>
            </a:r>
            <a:r>
              <a:rPr kumimoji="0" lang="en-US" sz="3200" b="1" i="0" u="none" strike="noStrike" kern="1200" cap="all" spc="300" normalizeH="0" baseline="0" noProof="0" dirty="0">
                <a:ln>
                  <a:noFill/>
                </a:ln>
                <a:solidFill>
                  <a:srgbClr val="3F4B53"/>
                </a:solidFill>
                <a:effectLst/>
                <a:uLnTx/>
                <a:uFillTx/>
                <a:latin typeface="Avenir Light"/>
                <a:ea typeface="+mj-ea"/>
                <a:cs typeface="+mj-cs"/>
              </a:rPr>
              <a:t> Projects</a:t>
            </a:r>
          </a:p>
        </p:txBody>
      </p:sp>
      <p:sp>
        <p:nvSpPr>
          <p:cNvPr id="3" name="Content Placeholder 2">
            <a:extLst>
              <a:ext uri="{FF2B5EF4-FFF2-40B4-BE49-F238E27FC236}">
                <a16:creationId xmlns:a16="http://schemas.microsoft.com/office/drawing/2014/main" id="{619DA489-2608-7AF1-A584-8B048FB81263}"/>
              </a:ext>
            </a:extLst>
          </p:cNvPr>
          <p:cNvSpPr txBox="1">
            <a:spLocks/>
          </p:cNvSpPr>
          <p:nvPr/>
        </p:nvSpPr>
        <p:spPr>
          <a:xfrm>
            <a:off x="628650" y="1358899"/>
            <a:ext cx="7886700" cy="461259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t>Artist Boat Coastal Heritage Preserve Land Acquisition Project</a:t>
            </a:r>
          </a:p>
          <a:p>
            <a:pPr algn="l"/>
            <a:r>
              <a:rPr lang="en-US" sz="1800" b="1" u="sng" dirty="0"/>
              <a:t>Lead</a:t>
            </a:r>
            <a:r>
              <a:rPr lang="en-US" sz="1800" b="1" dirty="0"/>
              <a:t>: </a:t>
            </a:r>
            <a:r>
              <a:rPr lang="en-US" sz="1800" dirty="0"/>
              <a:t>Texas Parks and Wildlife Department (Artist Boat)</a:t>
            </a:r>
          </a:p>
          <a:p>
            <a:pPr algn="l"/>
            <a:r>
              <a:rPr lang="en-US" sz="1800" b="1" u="sng" dirty="0"/>
              <a:t>Proposed Amount</a:t>
            </a:r>
            <a:r>
              <a:rPr lang="en-US" sz="1800" b="1" dirty="0"/>
              <a:t>: </a:t>
            </a:r>
            <a:r>
              <a:rPr lang="en-US" sz="1800" dirty="0"/>
              <a:t>$100,000</a:t>
            </a:r>
          </a:p>
          <a:p>
            <a:pPr algn="l"/>
            <a:r>
              <a:rPr lang="en-US" sz="1800" b="1" u="sng" dirty="0"/>
              <a:t>Description</a:t>
            </a:r>
            <a:r>
              <a:rPr lang="en-US" sz="1800" b="1" dirty="0"/>
              <a:t>:</a:t>
            </a:r>
            <a:r>
              <a:rPr lang="en-US" sz="1800" dirty="0"/>
              <a:t> This project will acquire two-four additional tracts of coastal habitat on Galveston Island that is at imminent threat of development. The purchased tracts would be added to and be managed as part of the 1,039-acre Coastal Heritage Preserve. Funding will leverage a larger RESTORE grant.</a:t>
            </a:r>
          </a:p>
          <a:p>
            <a:pPr algn="l"/>
            <a:endParaRPr lang="en-US" sz="1100" b="1" dirty="0"/>
          </a:p>
          <a:p>
            <a:pPr algn="l"/>
            <a:r>
              <a:rPr lang="en-US" sz="1800" b="1" dirty="0"/>
              <a:t>East Bay Oyster Reef Restoration: Engineering, Design, and Permitting</a:t>
            </a:r>
          </a:p>
          <a:p>
            <a:pPr algn="l"/>
            <a:r>
              <a:rPr lang="en-US" sz="1800" b="1" u="sng" dirty="0"/>
              <a:t>Lead</a:t>
            </a:r>
            <a:r>
              <a:rPr lang="en-US" sz="1800" b="1" dirty="0"/>
              <a:t>: </a:t>
            </a:r>
            <a:r>
              <a:rPr lang="en-US" sz="1800" dirty="0"/>
              <a:t>Galveston Bay Foundation</a:t>
            </a:r>
          </a:p>
          <a:p>
            <a:pPr algn="l"/>
            <a:r>
              <a:rPr lang="en-US" sz="1800" b="1" u="sng" dirty="0"/>
              <a:t>Proposed Amount</a:t>
            </a:r>
            <a:r>
              <a:rPr lang="en-US" sz="1800" b="1" dirty="0"/>
              <a:t>: </a:t>
            </a:r>
            <a:r>
              <a:rPr lang="en-US" sz="1800" dirty="0"/>
              <a:t>$121,776</a:t>
            </a:r>
          </a:p>
          <a:p>
            <a:pPr algn="l"/>
            <a:r>
              <a:rPr lang="en-US" sz="1800" b="1" u="sng" dirty="0"/>
              <a:t>Description</a:t>
            </a:r>
            <a:r>
              <a:rPr lang="en-US" sz="1800" b="1" dirty="0"/>
              <a:t>:</a:t>
            </a:r>
            <a:r>
              <a:rPr lang="en-US" sz="1800" dirty="0"/>
              <a:t> This project will support site investigations, engineering, final design, and regulatory authorizations for up to 10 acres of oyster reef restoration in East Galveston Bay near Frenchie’s Reef. </a:t>
            </a:r>
            <a:endParaRPr lang="en-US" sz="1800" dirty="0">
              <a:highlight>
                <a:srgbClr val="FFFF00"/>
              </a:highlight>
            </a:endParaRPr>
          </a:p>
        </p:txBody>
      </p:sp>
    </p:spTree>
    <p:extLst>
      <p:ext uri="{BB962C8B-B14F-4D97-AF65-F5344CB8AC3E}">
        <p14:creationId xmlns:p14="http://schemas.microsoft.com/office/powerpoint/2010/main" val="2250331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D1AECC5-B89F-456F-83EE-CC7012D35BE3}"/>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5CA64933-1D4E-4A61-8CA0-A31E96BC149F}"/>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6957B58-4437-46FD-AD8D-564DB27A7E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7" name="Title 1">
            <a:extLst>
              <a:ext uri="{FF2B5EF4-FFF2-40B4-BE49-F238E27FC236}">
                <a16:creationId xmlns:a16="http://schemas.microsoft.com/office/drawing/2014/main" id="{C9EAA5F4-30E5-4764-BEB6-18BDED57286F}"/>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Public participation &amp; EDUCATION (PPE) Projects</a:t>
            </a:r>
          </a:p>
        </p:txBody>
      </p:sp>
      <p:pic>
        <p:nvPicPr>
          <p:cNvPr id="5" name="Picture 4">
            <a:extLst>
              <a:ext uri="{FF2B5EF4-FFF2-40B4-BE49-F238E27FC236}">
                <a16:creationId xmlns:a16="http://schemas.microsoft.com/office/drawing/2014/main" id="{FA971151-8725-3B03-65ED-2229B8801667}"/>
              </a:ext>
            </a:extLst>
          </p:cNvPr>
          <p:cNvPicPr>
            <a:picLocks noChangeAspect="1"/>
          </p:cNvPicPr>
          <p:nvPr/>
        </p:nvPicPr>
        <p:blipFill>
          <a:blip r:embed="rId3">
            <a:extLst>
              <a:ext uri="{28A0092B-C50C-407E-A947-70E740481C1C}">
                <a14:useLocalDpi xmlns:a14="http://schemas.microsoft.com/office/drawing/2010/main" val="0"/>
              </a:ext>
            </a:extLst>
          </a:blip>
          <a:srcRect t="12323" b="8363"/>
          <a:stretch>
            <a:fillRect/>
          </a:stretch>
        </p:blipFill>
        <p:spPr>
          <a:xfrm>
            <a:off x="0" y="1490843"/>
            <a:ext cx="9143999" cy="4079938"/>
          </a:xfrm>
          <a:prstGeom prst="rect">
            <a:avLst/>
          </a:prstGeom>
        </p:spPr>
      </p:pic>
      <p:sp>
        <p:nvSpPr>
          <p:cNvPr id="10" name="TextBox 9">
            <a:extLst>
              <a:ext uri="{FF2B5EF4-FFF2-40B4-BE49-F238E27FC236}">
                <a16:creationId xmlns:a16="http://schemas.microsoft.com/office/drawing/2014/main" id="{4F8B251B-4356-9F44-AB59-CDF2FB6E6F18}"/>
              </a:ext>
            </a:extLst>
          </p:cNvPr>
          <p:cNvSpPr txBox="1"/>
          <p:nvPr/>
        </p:nvSpPr>
        <p:spPr>
          <a:xfrm>
            <a:off x="916189" y="5565384"/>
            <a:ext cx="8023095"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First Houston World Cup Sustainability Committee Cleanup at Brays Greenway Park</a:t>
            </a:r>
          </a:p>
        </p:txBody>
      </p:sp>
    </p:spTree>
    <p:extLst>
      <p:ext uri="{BB962C8B-B14F-4D97-AF65-F5344CB8AC3E}">
        <p14:creationId xmlns:p14="http://schemas.microsoft.com/office/powerpoint/2010/main" val="2237328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9BAD71F0-D7E5-438F-7698-AF7453C760A9}"/>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C92852EF-F259-83B2-2DEC-FC6F23A1BB25}"/>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C138896A-6CFA-B55C-0630-8FECA84E8372}"/>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2D271C7C-6534-4C2D-BA03-8DCC0F80A3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7" name="Title 1">
            <a:extLst>
              <a:ext uri="{FF2B5EF4-FFF2-40B4-BE49-F238E27FC236}">
                <a16:creationId xmlns:a16="http://schemas.microsoft.com/office/drawing/2014/main" id="{FBE8AC85-728B-F21C-C745-BE23347214A2}"/>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PPE Projects</a:t>
            </a:r>
          </a:p>
        </p:txBody>
      </p:sp>
      <p:sp>
        <p:nvSpPr>
          <p:cNvPr id="3" name="Content Placeholder 2">
            <a:extLst>
              <a:ext uri="{FF2B5EF4-FFF2-40B4-BE49-F238E27FC236}">
                <a16:creationId xmlns:a16="http://schemas.microsoft.com/office/drawing/2014/main" id="{0D07817C-DE47-8736-B713-5E69147D0309}"/>
              </a:ext>
            </a:extLst>
          </p:cNvPr>
          <p:cNvSpPr txBox="1">
            <a:spLocks/>
          </p:cNvSpPr>
          <p:nvPr/>
        </p:nvSpPr>
        <p:spPr>
          <a:xfrm>
            <a:off x="457200" y="1223436"/>
            <a:ext cx="8416886" cy="43513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t>Coordination of the Rivers, Lakes, Bays ‘N Bayous Trash Bash®</a:t>
            </a:r>
            <a:endParaRPr lang="en-US" sz="1800" dirty="0"/>
          </a:p>
          <a:p>
            <a:pPr algn="l"/>
            <a:r>
              <a:rPr lang="en-US" sz="1800" b="1" u="sng" dirty="0"/>
              <a:t>Lead</a:t>
            </a:r>
            <a:r>
              <a:rPr lang="en-US" sz="1800" b="1" dirty="0"/>
              <a:t>: </a:t>
            </a:r>
            <a:r>
              <a:rPr lang="en-US" sz="1800" dirty="0"/>
              <a:t>Houston-Galveston Area Council</a:t>
            </a:r>
          </a:p>
          <a:p>
            <a:pPr algn="l"/>
            <a:r>
              <a:rPr lang="en-US" sz="1800" b="1" u="sng" dirty="0"/>
              <a:t>Proposed Amount</a:t>
            </a:r>
            <a:r>
              <a:rPr lang="en-US" sz="1800" b="1" dirty="0"/>
              <a:t>: </a:t>
            </a:r>
            <a:r>
              <a:rPr lang="en-US" sz="1800" dirty="0"/>
              <a:t>$15,012</a:t>
            </a:r>
          </a:p>
          <a:p>
            <a:pPr algn="l">
              <a:spcAft>
                <a:spcPts val="600"/>
              </a:spcAft>
            </a:pPr>
            <a:r>
              <a:rPr lang="en-US" sz="1800" b="1" u="sng" dirty="0"/>
              <a:t>Description</a:t>
            </a:r>
            <a:r>
              <a:rPr lang="en-US" sz="1800" b="1" dirty="0"/>
              <a:t>: </a:t>
            </a:r>
            <a:r>
              <a:rPr lang="en-US" sz="1800" dirty="0"/>
              <a:t>Trash Bash is the largest, single day volunteer-based waterway cleanup. This project will support the coordination of its 34</a:t>
            </a:r>
            <a:r>
              <a:rPr lang="en-US" sz="1800" baseline="30000" dirty="0"/>
              <a:t>th</a:t>
            </a:r>
            <a:r>
              <a:rPr lang="en-US" sz="1800" dirty="0"/>
              <a:t> annual event in 2028 and introduce educational resources to more stakeholders. </a:t>
            </a:r>
          </a:p>
          <a:p>
            <a:pPr algn="l"/>
            <a:r>
              <a:rPr lang="en-US" sz="1800" b="1" dirty="0"/>
              <a:t>Roadside Swale Capacity Building Initiative</a:t>
            </a:r>
            <a:endParaRPr lang="en-US" sz="1800" dirty="0"/>
          </a:p>
          <a:p>
            <a:pPr algn="l"/>
            <a:r>
              <a:rPr lang="en-US" sz="1800" b="1" u="sng" dirty="0"/>
              <a:t>Lead</a:t>
            </a:r>
            <a:r>
              <a:rPr lang="en-US" sz="1800" b="1" dirty="0"/>
              <a:t>: </a:t>
            </a:r>
            <a:r>
              <a:rPr lang="en-US" sz="1800" dirty="0"/>
              <a:t>Bayou Preservation Association</a:t>
            </a:r>
          </a:p>
          <a:p>
            <a:pPr algn="l"/>
            <a:r>
              <a:rPr lang="en-US" sz="1800" b="1" u="sng" dirty="0"/>
              <a:t>Proposed Amount</a:t>
            </a:r>
            <a:r>
              <a:rPr lang="en-US" sz="1800" b="1" dirty="0"/>
              <a:t>: </a:t>
            </a:r>
            <a:r>
              <a:rPr lang="en-US" sz="1800" dirty="0"/>
              <a:t>$141,220</a:t>
            </a:r>
          </a:p>
          <a:p>
            <a:pPr algn="l"/>
            <a:r>
              <a:rPr lang="en-US" sz="1800" b="1" u="sng" dirty="0"/>
              <a:t>Description</a:t>
            </a:r>
            <a:r>
              <a:rPr lang="en-US" sz="1800" b="1" dirty="0"/>
              <a:t>: </a:t>
            </a:r>
            <a:r>
              <a:rPr lang="en-US" sz="1800" dirty="0"/>
              <a:t>This project will provide technical assistance and field-based education to help local governments identify and advance roadside swales as nature-based stormwater management practices. Through workshops, site visits to GBEP-funded project sites, collaborative roadside swale assessments, and partner-specific implementation memoranda, the project will build local capacity to expand roadside swale projects throughout the watershed. </a:t>
            </a:r>
          </a:p>
        </p:txBody>
      </p:sp>
    </p:spTree>
    <p:extLst>
      <p:ext uri="{BB962C8B-B14F-4D97-AF65-F5344CB8AC3E}">
        <p14:creationId xmlns:p14="http://schemas.microsoft.com/office/powerpoint/2010/main" val="2059171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F74EB3A2-33B2-645D-DBF9-EC91B0CB91F3}"/>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33DBB6FC-972A-0A81-BD46-6550C18CE1F4}"/>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9F6D62B5-E220-5F04-0354-F465DC0D71BF}"/>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E6DD46D-4D50-FCB4-338D-E5173D83E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7" name="Title 1">
            <a:extLst>
              <a:ext uri="{FF2B5EF4-FFF2-40B4-BE49-F238E27FC236}">
                <a16:creationId xmlns:a16="http://schemas.microsoft.com/office/drawing/2014/main" id="{B21817A4-1AFD-1239-2245-2B711A90981C}"/>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PPE Projects</a:t>
            </a:r>
          </a:p>
        </p:txBody>
      </p:sp>
      <p:sp>
        <p:nvSpPr>
          <p:cNvPr id="3" name="Content Placeholder 2">
            <a:extLst>
              <a:ext uri="{FF2B5EF4-FFF2-40B4-BE49-F238E27FC236}">
                <a16:creationId xmlns:a16="http://schemas.microsoft.com/office/drawing/2014/main" id="{56C2C0E8-83D6-F1CA-E932-A431E4E7821C}"/>
              </a:ext>
            </a:extLst>
          </p:cNvPr>
          <p:cNvSpPr txBox="1">
            <a:spLocks/>
          </p:cNvSpPr>
          <p:nvPr/>
        </p:nvSpPr>
        <p:spPr>
          <a:xfrm>
            <a:off x="466090" y="1264568"/>
            <a:ext cx="8229600" cy="435133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t>Exploring Environmental Health with STYLE (Sustained Training for Youth Leadership)</a:t>
            </a:r>
            <a:endParaRPr lang="en-US" sz="1800" dirty="0"/>
          </a:p>
          <a:p>
            <a:pPr algn="l"/>
            <a:r>
              <a:rPr lang="en-US" sz="1800" b="1" u="sng" dirty="0"/>
              <a:t>Lead</a:t>
            </a:r>
            <a:r>
              <a:rPr lang="en-US" sz="1800" b="1" dirty="0"/>
              <a:t>: </a:t>
            </a:r>
            <a:r>
              <a:rPr lang="en-US" sz="1800" dirty="0"/>
              <a:t>Artist Boat</a:t>
            </a:r>
          </a:p>
          <a:p>
            <a:pPr algn="l"/>
            <a:r>
              <a:rPr lang="en-US" sz="1800" b="1" u="sng" dirty="0"/>
              <a:t>Proposed Amount</a:t>
            </a:r>
            <a:r>
              <a:rPr lang="en-US" sz="1800" b="1" dirty="0"/>
              <a:t>: </a:t>
            </a:r>
            <a:r>
              <a:rPr lang="en-US" sz="1800" dirty="0"/>
              <a:t>$138,656</a:t>
            </a:r>
          </a:p>
          <a:p>
            <a:pPr algn="l"/>
            <a:r>
              <a:rPr lang="en-US" sz="1800" b="1" u="sng" dirty="0"/>
              <a:t>Description</a:t>
            </a:r>
            <a:r>
              <a:rPr lang="en-US" sz="1800" b="1" dirty="0"/>
              <a:t>: </a:t>
            </a:r>
            <a:r>
              <a:rPr lang="en-US" sz="1800" dirty="0"/>
              <a:t>This project is a mentoring and field-based experience where high school youth work with environmental health mentors, Artist Boat scientists, and artists to study local environmental challenges, build personal and community resilience, learn workforce skills, and are empowered to follow a science path into further education.</a:t>
            </a:r>
          </a:p>
          <a:p>
            <a:pPr algn="l"/>
            <a:endParaRPr lang="en-US" sz="1800" b="1" dirty="0"/>
          </a:p>
          <a:p>
            <a:pPr algn="l"/>
            <a:r>
              <a:rPr lang="en-US" sz="1800" b="1" dirty="0"/>
              <a:t>Ingraham Gully Community Watershed Stewardship</a:t>
            </a:r>
            <a:endParaRPr lang="en-US" sz="1800" dirty="0"/>
          </a:p>
          <a:p>
            <a:pPr algn="l"/>
            <a:r>
              <a:rPr lang="en-US" sz="1800" b="1" u="sng" dirty="0"/>
              <a:t>Lead</a:t>
            </a:r>
            <a:r>
              <a:rPr lang="en-US" sz="1800" b="1" dirty="0"/>
              <a:t>: </a:t>
            </a:r>
            <a:r>
              <a:rPr lang="en-US" sz="1800" dirty="0"/>
              <a:t>Bayou City Waterkeeper</a:t>
            </a:r>
          </a:p>
          <a:p>
            <a:pPr algn="l"/>
            <a:r>
              <a:rPr lang="en-US" sz="1800" b="1" u="sng" dirty="0"/>
              <a:t>Proposed Amount</a:t>
            </a:r>
            <a:r>
              <a:rPr lang="en-US" sz="1800" b="1" dirty="0"/>
              <a:t>:</a:t>
            </a:r>
            <a:r>
              <a:rPr lang="en-US" sz="1800" dirty="0"/>
              <a:t> $75,000</a:t>
            </a:r>
          </a:p>
          <a:p>
            <a:pPr algn="l"/>
            <a:r>
              <a:rPr lang="en-US" sz="1800" b="1" u="sng" dirty="0"/>
              <a:t>Description</a:t>
            </a:r>
            <a:r>
              <a:rPr lang="en-US" sz="1800" b="1" dirty="0"/>
              <a:t>: </a:t>
            </a:r>
            <a:r>
              <a:rPr lang="en-US" sz="1800" dirty="0"/>
              <a:t>This project will increase adult residents’ understanding of Ingraham Gully’s role in stormwater management, flood resilience, water quality, and habitat by engaging them in hands-on stewardship and trash-reduction activities. </a:t>
            </a:r>
          </a:p>
          <a:p>
            <a:pPr algn="l"/>
            <a:r>
              <a:rPr lang="en-US" sz="1800" dirty="0"/>
              <a:t> </a:t>
            </a:r>
          </a:p>
          <a:p>
            <a:pPr algn="l"/>
            <a:endParaRPr lang="en-US" sz="1800" dirty="0"/>
          </a:p>
        </p:txBody>
      </p:sp>
    </p:spTree>
    <p:extLst>
      <p:ext uri="{BB962C8B-B14F-4D97-AF65-F5344CB8AC3E}">
        <p14:creationId xmlns:p14="http://schemas.microsoft.com/office/powerpoint/2010/main" val="1808348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D1AECC5-B89F-456F-83EE-CC7012D35BE3}"/>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5CA64933-1D4E-4A61-8CA0-A31E96BC149F}"/>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6957B58-4437-46FD-AD8D-564DB27A7E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5" name="Title 1">
            <a:extLst>
              <a:ext uri="{FF2B5EF4-FFF2-40B4-BE49-F238E27FC236}">
                <a16:creationId xmlns:a16="http://schemas.microsoft.com/office/drawing/2014/main" id="{50475F98-5E0E-4BD5-ACC4-9EF853C5500F}"/>
              </a:ext>
            </a:extLst>
          </p:cNvPr>
          <p:cNvSpPr txBox="1">
            <a:spLocks/>
          </p:cNvSpPr>
          <p:nvPr/>
        </p:nvSpPr>
        <p:spPr>
          <a:xfrm>
            <a:off x="457200" y="274635"/>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300" normalizeH="0" baseline="0" noProof="0" dirty="0">
                <a:ln>
                  <a:noFill/>
                </a:ln>
                <a:solidFill>
                  <a:srgbClr val="3F4B53"/>
                </a:solidFill>
                <a:effectLst/>
                <a:uLnTx/>
                <a:uFillTx/>
                <a:latin typeface="Avenir Light"/>
                <a:ea typeface="+mj-ea"/>
                <a:cs typeface="+mj-cs"/>
              </a:rPr>
              <a:t>FISCAL 2028 MONITORING &amp; RESEARCH (M&amp;R) PROJECTS</a:t>
            </a:r>
            <a:endParaRPr kumimoji="0" lang="en-US" sz="3200" b="0" i="0" u="none" strike="noStrike" kern="1200" cap="all" spc="300" normalizeH="0" baseline="0" noProof="0" dirty="0">
              <a:ln>
                <a:noFill/>
              </a:ln>
              <a:solidFill>
                <a:srgbClr val="3F4B53"/>
              </a:solidFill>
              <a:effectLst/>
              <a:uLnTx/>
              <a:uFillTx/>
              <a:latin typeface="Avenir Light"/>
              <a:ea typeface="+mj-ea"/>
              <a:cs typeface="+mj-cs"/>
            </a:endParaRPr>
          </a:p>
        </p:txBody>
      </p:sp>
      <p:pic>
        <p:nvPicPr>
          <p:cNvPr id="7" name="Picture 6">
            <a:extLst>
              <a:ext uri="{FF2B5EF4-FFF2-40B4-BE49-F238E27FC236}">
                <a16:creationId xmlns:a16="http://schemas.microsoft.com/office/drawing/2014/main" id="{2967F77E-CD5E-4605-9A80-7598774D03BA}"/>
              </a:ext>
            </a:extLst>
          </p:cNvPr>
          <p:cNvPicPr>
            <a:picLocks noChangeAspect="1"/>
          </p:cNvPicPr>
          <p:nvPr/>
        </p:nvPicPr>
        <p:blipFill rotWithShape="1">
          <a:blip r:embed="rId4"/>
          <a:srcRect t="30555" b="12037"/>
          <a:stretch/>
        </p:blipFill>
        <p:spPr>
          <a:xfrm>
            <a:off x="0" y="1726068"/>
            <a:ext cx="9144000" cy="3937000"/>
          </a:xfrm>
          <a:prstGeom prst="rect">
            <a:avLst/>
          </a:prstGeom>
        </p:spPr>
      </p:pic>
      <p:sp>
        <p:nvSpPr>
          <p:cNvPr id="8" name="TextBox 7">
            <a:extLst>
              <a:ext uri="{FF2B5EF4-FFF2-40B4-BE49-F238E27FC236}">
                <a16:creationId xmlns:a16="http://schemas.microsoft.com/office/drawing/2014/main" id="{26DF1AD6-956B-4BD3-9E75-214233C5588D}"/>
              </a:ext>
            </a:extLst>
          </p:cNvPr>
          <p:cNvSpPr txBox="1"/>
          <p:nvPr/>
        </p:nvSpPr>
        <p:spPr>
          <a:xfrm>
            <a:off x="4795934" y="5664008"/>
            <a:ext cx="4348065"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Sampling for </a:t>
            </a:r>
            <a:r>
              <a:rPr kumimoji="0" lang="en-US" sz="1800" b="0" i="1" u="none" strike="noStrike" kern="1200" cap="none" spc="0" normalizeH="0" baseline="0" noProof="0" dirty="0" err="1">
                <a:ln>
                  <a:noFill/>
                </a:ln>
                <a:solidFill>
                  <a:prstClr val="black"/>
                </a:solidFill>
                <a:effectLst/>
                <a:uLnTx/>
                <a:uFillTx/>
                <a:latin typeface="Calibri" panose="020F0502020204030204"/>
                <a:ea typeface="+mn-ea"/>
                <a:cs typeface="+mn-cs"/>
              </a:rPr>
              <a:t>Rangia</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Clams in Trinity Bay</a:t>
            </a:r>
          </a:p>
        </p:txBody>
      </p:sp>
    </p:spTree>
    <p:extLst>
      <p:ext uri="{BB962C8B-B14F-4D97-AF65-F5344CB8AC3E}">
        <p14:creationId xmlns:p14="http://schemas.microsoft.com/office/powerpoint/2010/main" val="1583252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ACEC5DF3-743B-F80B-BFC5-CC0B5345CE3F}"/>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D468D1C5-C59E-7142-E880-E36F72F25FD2}"/>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9D25E28E-F1A4-D9B8-97DD-838343286122}"/>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910EC0C-CD3F-F63D-B075-8E6054588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2" name="Title 1">
            <a:extLst>
              <a:ext uri="{FF2B5EF4-FFF2-40B4-BE49-F238E27FC236}">
                <a16:creationId xmlns:a16="http://schemas.microsoft.com/office/drawing/2014/main" id="{62D940BE-2048-561A-79B5-560614D907FE}"/>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M&amp;R</a:t>
            </a:r>
            <a:r>
              <a:rPr lang="en-US" sz="3200" b="1" dirty="0"/>
              <a:t> </a:t>
            </a:r>
            <a:r>
              <a:rPr kumimoji="0" lang="en-US" sz="3200" b="1" i="0" u="none" strike="noStrike" kern="1200" cap="all" spc="300" normalizeH="0" baseline="0" noProof="0" dirty="0">
                <a:ln>
                  <a:noFill/>
                </a:ln>
                <a:solidFill>
                  <a:srgbClr val="3F4B53"/>
                </a:solidFill>
                <a:effectLst/>
                <a:uLnTx/>
                <a:uFillTx/>
                <a:latin typeface="Avenir Light"/>
                <a:ea typeface="+mj-ea"/>
                <a:cs typeface="+mj-cs"/>
              </a:rPr>
              <a:t>Projects</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2800" b="1" i="1" u="none" strike="noStrike" kern="1200" cap="all" spc="300" normalizeH="0" baseline="0" noProof="0" dirty="0">
              <a:ln>
                <a:noFill/>
              </a:ln>
              <a:solidFill>
                <a:srgbClr val="3F4B53"/>
              </a:solidFill>
              <a:effectLst/>
              <a:uLnTx/>
              <a:uFillTx/>
              <a:latin typeface="Avenir Light"/>
              <a:ea typeface="+mj-ea"/>
              <a:cs typeface="+mj-cs"/>
            </a:endParaRPr>
          </a:p>
        </p:txBody>
      </p:sp>
      <p:sp>
        <p:nvSpPr>
          <p:cNvPr id="4" name="Content Placeholder 2">
            <a:extLst>
              <a:ext uri="{FF2B5EF4-FFF2-40B4-BE49-F238E27FC236}">
                <a16:creationId xmlns:a16="http://schemas.microsoft.com/office/drawing/2014/main" id="{5DFD5035-D8C9-7E29-917E-36F42EA05C3D}"/>
              </a:ext>
            </a:extLst>
          </p:cNvPr>
          <p:cNvSpPr txBox="1">
            <a:spLocks/>
          </p:cNvSpPr>
          <p:nvPr/>
        </p:nvSpPr>
        <p:spPr>
          <a:xfrm>
            <a:off x="457200" y="997879"/>
            <a:ext cx="8229600" cy="497362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800" b="1" dirty="0"/>
              <a:t>Post-Restoration Terrapin Nesting Habitat Surveys at Galveston Island State Park</a:t>
            </a:r>
          </a:p>
          <a:p>
            <a:pPr algn="l"/>
            <a:r>
              <a:rPr lang="en-US" sz="1800" b="1" u="sng" dirty="0"/>
              <a:t>Lead</a:t>
            </a:r>
            <a:r>
              <a:rPr lang="en-US" sz="1800" b="1" dirty="0"/>
              <a:t>: </a:t>
            </a:r>
            <a:r>
              <a:rPr lang="en-US" sz="1800" dirty="0"/>
              <a:t>University of Houston-Clear Lake</a:t>
            </a:r>
          </a:p>
          <a:p>
            <a:pPr algn="l"/>
            <a:r>
              <a:rPr lang="en-US" sz="1800" b="1" u="sng" dirty="0"/>
              <a:t>Proposed Amount</a:t>
            </a:r>
            <a:r>
              <a:rPr lang="en-US" sz="1800" b="1" dirty="0"/>
              <a:t>: </a:t>
            </a:r>
            <a:r>
              <a:rPr lang="en-US" sz="1800" dirty="0"/>
              <a:t>$132,243</a:t>
            </a:r>
          </a:p>
          <a:p>
            <a:pPr algn="l"/>
            <a:r>
              <a:rPr lang="en-US" sz="1800" b="1" u="sng" dirty="0"/>
              <a:t>Description</a:t>
            </a:r>
            <a:r>
              <a:rPr lang="en-US" sz="1800" b="1" dirty="0"/>
              <a:t>: </a:t>
            </a:r>
            <a:r>
              <a:rPr lang="en-US" sz="1800" dirty="0"/>
              <a:t>This project supplements a GBEP funded restoration project at Galveston Island State Park, coordinated through Texas Parks and Wildlife Department and University of Houston Coastal Center. They will conduct post-restoration nesting habitat surveys in restored and un-restored areas of Galveston Island State Park to inform future habitat restoration efforts.</a:t>
            </a:r>
          </a:p>
          <a:p>
            <a:pPr algn="l"/>
            <a:r>
              <a:rPr lang="en-US" sz="1800" b="1" dirty="0"/>
              <a:t>Expanded Evaluation of Micro- and </a:t>
            </a:r>
            <a:r>
              <a:rPr lang="en-US" sz="1800" b="1" dirty="0" err="1"/>
              <a:t>Nanoplastic</a:t>
            </a:r>
            <a:r>
              <a:rPr lang="en-US" sz="1800" b="1" dirty="0"/>
              <a:t> Pollution through Emerging Methods</a:t>
            </a:r>
          </a:p>
          <a:p>
            <a:pPr algn="l"/>
            <a:r>
              <a:rPr lang="en-US" sz="1800" b="1" u="sng" dirty="0"/>
              <a:t>Lead</a:t>
            </a:r>
            <a:r>
              <a:rPr lang="en-US" sz="1800" b="1" dirty="0"/>
              <a:t>: </a:t>
            </a:r>
            <a:r>
              <a:rPr lang="en-US" sz="1800" dirty="0"/>
              <a:t>University of Houston-Clear Lake</a:t>
            </a:r>
          </a:p>
          <a:p>
            <a:pPr algn="l"/>
            <a:r>
              <a:rPr lang="en-US" sz="1800" b="1" u="sng" dirty="0"/>
              <a:t>Proposed Amount</a:t>
            </a:r>
            <a:r>
              <a:rPr lang="en-US" sz="1800" b="1" dirty="0"/>
              <a:t>: </a:t>
            </a:r>
            <a:r>
              <a:rPr lang="en-US" sz="1800" dirty="0"/>
              <a:t>$91,338</a:t>
            </a:r>
          </a:p>
          <a:p>
            <a:pPr algn="l"/>
            <a:r>
              <a:rPr lang="en-US" sz="1800" b="1" u="sng" dirty="0"/>
              <a:t>Description</a:t>
            </a:r>
            <a:r>
              <a:rPr lang="en-US" sz="1800" b="1" dirty="0"/>
              <a:t>: </a:t>
            </a:r>
            <a:r>
              <a:rPr lang="en-US" sz="1800" dirty="0"/>
              <a:t>This project builds directly on an existing GBEP funded project to quantify baseline </a:t>
            </a:r>
            <a:r>
              <a:rPr lang="en-US" sz="1800" dirty="0" err="1"/>
              <a:t>nanoplastic</a:t>
            </a:r>
            <a:r>
              <a:rPr lang="en-US" sz="1800" dirty="0"/>
              <a:t> loading in major contributing waterways. The results will identify priority watersheds for future best management practice recommendations and provide an expanded baseline micro- and </a:t>
            </a:r>
            <a:r>
              <a:rPr lang="en-US" sz="1800" dirty="0" err="1"/>
              <a:t>nanoplastic</a:t>
            </a:r>
            <a:r>
              <a:rPr lang="en-US" sz="1800" dirty="0"/>
              <a:t> pollution  dataset to inform science-based decision-making.</a:t>
            </a:r>
          </a:p>
          <a:p>
            <a:pPr algn="l"/>
            <a:endParaRPr lang="en-US" sz="1800" dirty="0"/>
          </a:p>
        </p:txBody>
      </p:sp>
    </p:spTree>
    <p:extLst>
      <p:ext uri="{BB962C8B-B14F-4D97-AF65-F5344CB8AC3E}">
        <p14:creationId xmlns:p14="http://schemas.microsoft.com/office/powerpoint/2010/main" val="4061297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E39F72E1-92BF-3F6E-F394-B07C06D0A4B3}"/>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CC2B80EF-814C-357D-8AA5-44F40BBD1594}"/>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B5A188CD-0989-06C6-6771-A9DE88167604}"/>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BBE5680-5983-7306-3DC2-4D099C26A6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2" name="Title 1">
            <a:extLst>
              <a:ext uri="{FF2B5EF4-FFF2-40B4-BE49-F238E27FC236}">
                <a16:creationId xmlns:a16="http://schemas.microsoft.com/office/drawing/2014/main" id="{C2D0BBF4-AC57-609D-1766-0E715DA167D1}"/>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M&amp;R</a:t>
            </a:r>
            <a:r>
              <a:rPr lang="en-US" sz="3200" b="1" dirty="0"/>
              <a:t> </a:t>
            </a:r>
            <a:r>
              <a:rPr kumimoji="0" lang="en-US" sz="3200" b="1" i="0" u="none" strike="noStrike" kern="1200" cap="all" spc="300" normalizeH="0" baseline="0" noProof="0" dirty="0">
                <a:ln>
                  <a:noFill/>
                </a:ln>
                <a:solidFill>
                  <a:srgbClr val="3F4B53"/>
                </a:solidFill>
                <a:effectLst/>
                <a:uLnTx/>
                <a:uFillTx/>
                <a:latin typeface="Avenir Light"/>
                <a:ea typeface="+mj-ea"/>
                <a:cs typeface="+mj-cs"/>
              </a:rPr>
              <a:t>Projects</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2800" b="1" i="1" u="none" strike="noStrike" kern="1200" cap="all" spc="300" normalizeH="0" baseline="0" noProof="0" dirty="0">
              <a:ln>
                <a:noFill/>
              </a:ln>
              <a:solidFill>
                <a:srgbClr val="3F4B53"/>
              </a:solidFill>
              <a:effectLst/>
              <a:uLnTx/>
              <a:uFillTx/>
              <a:latin typeface="Avenir Light"/>
              <a:ea typeface="+mj-ea"/>
              <a:cs typeface="+mj-cs"/>
            </a:endParaRPr>
          </a:p>
        </p:txBody>
      </p:sp>
      <p:sp>
        <p:nvSpPr>
          <p:cNvPr id="4" name="Content Placeholder 2">
            <a:extLst>
              <a:ext uri="{FF2B5EF4-FFF2-40B4-BE49-F238E27FC236}">
                <a16:creationId xmlns:a16="http://schemas.microsoft.com/office/drawing/2014/main" id="{AD4BE676-C561-2EE7-2FC4-02DBF8B7EE30}"/>
              </a:ext>
            </a:extLst>
          </p:cNvPr>
          <p:cNvSpPr txBox="1">
            <a:spLocks/>
          </p:cNvSpPr>
          <p:nvPr/>
        </p:nvSpPr>
        <p:spPr>
          <a:xfrm>
            <a:off x="571785" y="1001812"/>
            <a:ext cx="8229600" cy="474805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t>Eastern Black Rail Genomics and Acoustic Density Assessment in the Galveston Bay Watershed</a:t>
            </a:r>
          </a:p>
          <a:p>
            <a:pPr algn="l"/>
            <a:r>
              <a:rPr lang="en-US" sz="1800" b="1" u="sng" dirty="0"/>
              <a:t>Lead</a:t>
            </a:r>
            <a:r>
              <a:rPr lang="en-US" sz="1800" b="1" dirty="0"/>
              <a:t>: </a:t>
            </a:r>
            <a:r>
              <a:rPr lang="en-US" sz="1800" dirty="0"/>
              <a:t>Texas A&amp;M University</a:t>
            </a:r>
          </a:p>
          <a:p>
            <a:pPr algn="l"/>
            <a:r>
              <a:rPr lang="en-US" sz="1800" b="1" u="sng" dirty="0"/>
              <a:t>Proposed Amount</a:t>
            </a:r>
            <a:r>
              <a:rPr lang="en-US" sz="1800" b="1" dirty="0"/>
              <a:t>: </a:t>
            </a:r>
            <a:r>
              <a:rPr lang="en-US" sz="1800" dirty="0"/>
              <a:t>$224,042 ($186,908 Fiscal 2028, $37,134 Fiscal 2029)</a:t>
            </a:r>
          </a:p>
          <a:p>
            <a:pPr algn="l"/>
            <a:r>
              <a:rPr lang="en-US" sz="1800" b="1" u="sng" dirty="0"/>
              <a:t>Description</a:t>
            </a:r>
            <a:r>
              <a:rPr lang="en-US" sz="1800" b="1" dirty="0"/>
              <a:t>: </a:t>
            </a:r>
            <a:r>
              <a:rPr lang="en-US" sz="1800" dirty="0"/>
              <a:t>This project will generate the first population-genomic assessment of Eastern Black Rails in the Galveston Bay watershed in combination with a proof-of-concept acoustic method for estimating black rail density, delivering conservation-relevant information on genetic status and overall abundance.</a:t>
            </a:r>
          </a:p>
        </p:txBody>
      </p:sp>
    </p:spTree>
    <p:extLst>
      <p:ext uri="{BB962C8B-B14F-4D97-AF65-F5344CB8AC3E}">
        <p14:creationId xmlns:p14="http://schemas.microsoft.com/office/powerpoint/2010/main" val="3744397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D1AECC5-B89F-456F-83EE-CC7012D35BE3}"/>
              </a:ext>
            </a:extLst>
          </p:cNvPr>
          <p:cNvGrpSpPr/>
          <p:nvPr/>
        </p:nvGrpSpPr>
        <p:grpSpPr>
          <a:xfrm>
            <a:off x="227382" y="5971501"/>
            <a:ext cx="8646704" cy="801442"/>
            <a:chOff x="188954" y="5918336"/>
            <a:chExt cx="8646704" cy="801442"/>
          </a:xfrm>
        </p:grpSpPr>
        <p:cxnSp>
          <p:nvCxnSpPr>
            <p:cNvPr id="6" name="Straight Connector 5">
              <a:extLst>
                <a:ext uri="{FF2B5EF4-FFF2-40B4-BE49-F238E27FC236}">
                  <a16:creationId xmlns:a16="http://schemas.microsoft.com/office/drawing/2014/main" id="{5CA64933-1D4E-4A61-8CA0-A31E96BC149F}"/>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6957B58-4437-46FD-AD8D-564DB27A7E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8" name="Title 1">
            <a:extLst>
              <a:ext uri="{FF2B5EF4-FFF2-40B4-BE49-F238E27FC236}">
                <a16:creationId xmlns:a16="http://schemas.microsoft.com/office/drawing/2014/main" id="{03FD881E-1651-402A-9260-05A622D1DFC4}"/>
              </a:ext>
            </a:extLst>
          </p:cNvPr>
          <p:cNvSpPr txBox="1">
            <a:spLocks/>
          </p:cNvSpPr>
          <p:nvPr/>
        </p:nvSpPr>
        <p:spPr>
          <a:xfrm>
            <a:off x="457200" y="107687"/>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PROPOSED </a:t>
            </a:r>
            <a:r>
              <a:rPr kumimoji="0" lang="en-US" sz="3200" b="1" i="0" u="none" strike="noStrike" kern="1200" cap="all" spc="300" normalizeH="0" baseline="0" noProof="0" dirty="0" err="1">
                <a:ln>
                  <a:noFill/>
                </a:ln>
                <a:solidFill>
                  <a:srgbClr val="3F4B53"/>
                </a:solidFill>
                <a:effectLst/>
                <a:uLnTx/>
                <a:uFillTx/>
                <a:latin typeface="Avenir Light"/>
                <a:ea typeface="+mj-ea"/>
                <a:cs typeface="+mj-cs"/>
              </a:rPr>
              <a:t>gbep</a:t>
            </a:r>
            <a:r>
              <a:rPr kumimoji="0" lang="en-US" sz="3200" b="1" i="0" u="none" strike="noStrike" kern="1200" cap="all" spc="300" normalizeH="0" baseline="0" noProof="0" dirty="0">
                <a:ln>
                  <a:noFill/>
                </a:ln>
                <a:solidFill>
                  <a:srgbClr val="3F4B53"/>
                </a:solidFill>
                <a:effectLst/>
                <a:uLnTx/>
                <a:uFillTx/>
                <a:latin typeface="Avenir Light"/>
                <a:ea typeface="+mj-ea"/>
                <a:cs typeface="+mj-cs"/>
              </a:rPr>
              <a:t> </a:t>
            </a:r>
            <a:r>
              <a:rPr kumimoji="0" lang="en-US" sz="3200" b="1" i="0" u="none" strike="noStrike" kern="1200" cap="all" spc="300" normalizeH="0" baseline="0" noProof="0" dirty="0" err="1">
                <a:ln>
                  <a:noFill/>
                </a:ln>
                <a:solidFill>
                  <a:srgbClr val="3F4B53"/>
                </a:solidFill>
                <a:effectLst/>
                <a:uLnTx/>
                <a:uFillTx/>
                <a:latin typeface="Avenir Light"/>
                <a:ea typeface="+mj-ea"/>
                <a:cs typeface="+mj-cs"/>
              </a:rPr>
              <a:t>BudgetS</a:t>
            </a:r>
            <a:endParaRPr kumimoji="0" lang="en-US" sz="3200" b="1" i="0" u="none" strike="noStrike" kern="1200" cap="all" spc="300" normalizeH="0" baseline="0" noProof="0" dirty="0">
              <a:ln>
                <a:noFill/>
              </a:ln>
              <a:solidFill>
                <a:srgbClr val="3F4B53"/>
              </a:solidFill>
              <a:effectLst/>
              <a:uLnTx/>
              <a:uFillTx/>
              <a:latin typeface="Avenir Light"/>
              <a:ea typeface="+mj-ea"/>
              <a:cs typeface="+mj-cs"/>
            </a:endParaRPr>
          </a:p>
        </p:txBody>
      </p:sp>
      <p:pic>
        <p:nvPicPr>
          <p:cNvPr id="4" name="Picture 3">
            <a:extLst>
              <a:ext uri="{FF2B5EF4-FFF2-40B4-BE49-F238E27FC236}">
                <a16:creationId xmlns:a16="http://schemas.microsoft.com/office/drawing/2014/main" id="{AC160DFE-21F5-1FC0-FD3E-941A1B748416}"/>
              </a:ext>
            </a:extLst>
          </p:cNvPr>
          <p:cNvPicPr>
            <a:picLocks noChangeAspect="1"/>
          </p:cNvPicPr>
          <p:nvPr/>
        </p:nvPicPr>
        <p:blipFill>
          <a:blip r:embed="rId4">
            <a:extLst>
              <a:ext uri="{28A0092B-C50C-407E-A947-70E740481C1C}">
                <a14:useLocalDpi xmlns:a14="http://schemas.microsoft.com/office/drawing/2010/main" val="0"/>
              </a:ext>
            </a:extLst>
          </a:blip>
          <a:srcRect t="8582" b="8054"/>
          <a:stretch>
            <a:fillRect/>
          </a:stretch>
        </p:blipFill>
        <p:spPr>
          <a:xfrm>
            <a:off x="0" y="1296768"/>
            <a:ext cx="9144000" cy="4291657"/>
          </a:xfrm>
          <a:prstGeom prst="rect">
            <a:avLst/>
          </a:prstGeom>
        </p:spPr>
      </p:pic>
      <p:sp>
        <p:nvSpPr>
          <p:cNvPr id="9" name="TextBox 8">
            <a:extLst>
              <a:ext uri="{FF2B5EF4-FFF2-40B4-BE49-F238E27FC236}">
                <a16:creationId xmlns:a16="http://schemas.microsoft.com/office/drawing/2014/main" id="{2C999419-E9CB-35B2-2C14-9A72E32AB761}"/>
              </a:ext>
            </a:extLst>
          </p:cNvPr>
          <p:cNvSpPr txBox="1"/>
          <p:nvPr/>
        </p:nvSpPr>
        <p:spPr>
          <a:xfrm>
            <a:off x="916190" y="5556087"/>
            <a:ext cx="8023095"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Sunrise, Galveston Bay</a:t>
            </a:r>
          </a:p>
        </p:txBody>
      </p:sp>
    </p:spTree>
    <p:extLst>
      <p:ext uri="{BB962C8B-B14F-4D97-AF65-F5344CB8AC3E}">
        <p14:creationId xmlns:p14="http://schemas.microsoft.com/office/powerpoint/2010/main" val="3261191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D1AECC5-B89F-456F-83EE-CC7012D35BE3}"/>
              </a:ext>
            </a:extLst>
          </p:cNvPr>
          <p:cNvGrpSpPr/>
          <p:nvPr/>
        </p:nvGrpSpPr>
        <p:grpSpPr>
          <a:xfrm>
            <a:off x="227383" y="5960868"/>
            <a:ext cx="8646704" cy="801443"/>
            <a:chOff x="188954" y="5918336"/>
            <a:chExt cx="8646704" cy="801442"/>
          </a:xfrm>
        </p:grpSpPr>
        <p:cxnSp>
          <p:nvCxnSpPr>
            <p:cNvPr id="6" name="Straight Connector 5">
              <a:extLst>
                <a:ext uri="{FF2B5EF4-FFF2-40B4-BE49-F238E27FC236}">
                  <a16:creationId xmlns:a16="http://schemas.microsoft.com/office/drawing/2014/main" id="{5CA64933-1D4E-4A61-8CA0-A31E96BC149F}"/>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6957B58-4437-46FD-AD8D-564DB27A7E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16" name="Title 1">
            <a:extLst>
              <a:ext uri="{FF2B5EF4-FFF2-40B4-BE49-F238E27FC236}">
                <a16:creationId xmlns:a16="http://schemas.microsoft.com/office/drawing/2014/main" id="{880D65F1-82F9-4316-90D5-85C8CDC79A2D}"/>
              </a:ext>
            </a:extLst>
          </p:cNvPr>
          <p:cNvSpPr txBox="1">
            <a:spLocks/>
          </p:cNvSpPr>
          <p:nvPr/>
        </p:nvSpPr>
        <p:spPr>
          <a:xfrm>
            <a:off x="286440" y="446735"/>
            <a:ext cx="8857560" cy="1143000"/>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300" normalizeH="0" baseline="0" noProof="0" dirty="0">
                <a:ln>
                  <a:noFill/>
                </a:ln>
                <a:solidFill>
                  <a:srgbClr val="3F4B53"/>
                </a:solidFill>
                <a:effectLst/>
                <a:uLnTx/>
                <a:uFillTx/>
                <a:latin typeface="Avenir Light"/>
                <a:ea typeface="+mj-ea"/>
                <a:cs typeface="Avenir Black"/>
              </a:rPr>
              <a:t>FISCAL 20</a:t>
            </a:r>
            <a:r>
              <a:rPr kumimoji="0" lang="en-GB" sz="3200" b="1" i="0" u="none" strike="noStrike" kern="1200" cap="none" spc="0" normalizeH="0" baseline="0" noProof="0" dirty="0">
                <a:ln>
                  <a:noFill/>
                </a:ln>
                <a:solidFill>
                  <a:srgbClr val="3F4B53"/>
                </a:solidFill>
                <a:effectLst/>
                <a:uLnTx/>
                <a:uFillTx/>
                <a:latin typeface="Avenir Light"/>
                <a:ea typeface="+mj-ea"/>
                <a:cs typeface="Avenir Black"/>
              </a:rPr>
              <a:t>28</a:t>
            </a:r>
            <a:r>
              <a:rPr kumimoji="0" lang="en-GB" sz="3200" b="1" i="0" u="none" strike="noStrike" kern="1200" cap="none" spc="300" normalizeH="0" baseline="0" noProof="0" dirty="0">
                <a:ln>
                  <a:noFill/>
                </a:ln>
                <a:solidFill>
                  <a:srgbClr val="3F4B53"/>
                </a:solidFill>
                <a:effectLst/>
                <a:uLnTx/>
                <a:uFillTx/>
                <a:latin typeface="Avenir Light"/>
                <a:ea typeface="+mj-ea"/>
                <a:cs typeface="Avenir Black"/>
              </a:rPr>
              <a:t> GBEP FUNDING: §320 &amp; STATE</a:t>
            </a:r>
          </a:p>
        </p:txBody>
      </p:sp>
      <p:sp>
        <p:nvSpPr>
          <p:cNvPr id="8" name="Content Placeholder 2">
            <a:extLst>
              <a:ext uri="{FF2B5EF4-FFF2-40B4-BE49-F238E27FC236}">
                <a16:creationId xmlns:a16="http://schemas.microsoft.com/office/drawing/2014/main" id="{B2DD3111-FD91-4902-AC3F-53B461AFD3E9}"/>
              </a:ext>
            </a:extLst>
          </p:cNvPr>
          <p:cNvSpPr txBox="1">
            <a:spLocks/>
          </p:cNvSpPr>
          <p:nvPr/>
        </p:nvSpPr>
        <p:spPr>
          <a:xfrm>
            <a:off x="457199" y="4616637"/>
            <a:ext cx="8229600" cy="114300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Light"/>
                <a:ea typeface="+mn-ea"/>
                <a:cs typeface="Avenir Light"/>
              </a:rPr>
              <a:t>Fiscal 2028 funding estimates are based on fiscal 2027 levels</a:t>
            </a:r>
          </a:p>
          <a:p>
            <a:pPr marL="285750" marR="0" lvl="0"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Light"/>
                <a:ea typeface="+mn-ea"/>
                <a:cs typeface="Avenir Light"/>
              </a:rPr>
              <a:t>Salary, fringe, and indirect levels subject to change</a:t>
            </a:r>
          </a:p>
        </p:txBody>
      </p:sp>
      <p:sp>
        <p:nvSpPr>
          <p:cNvPr id="3" name="TextBox 2">
            <a:extLst>
              <a:ext uri="{FF2B5EF4-FFF2-40B4-BE49-F238E27FC236}">
                <a16:creationId xmlns:a16="http://schemas.microsoft.com/office/drawing/2014/main" id="{58D04962-6327-6199-D95D-F4DDF368BCF7}"/>
              </a:ext>
            </a:extLst>
          </p:cNvPr>
          <p:cNvSpPr txBox="1"/>
          <p:nvPr/>
        </p:nvSpPr>
        <p:spPr>
          <a:xfrm>
            <a:off x="1065945" y="5960870"/>
            <a:ext cx="7805451" cy="338554"/>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venir Light"/>
                <a:ea typeface="+mn-ea"/>
                <a:cs typeface="+mn-cs"/>
              </a:rPr>
              <a:t>*Administration </a:t>
            </a:r>
            <a:r>
              <a:rPr kumimoji="0" lang="en-US" sz="1600" b="0" i="0" u="none" strike="noStrike" kern="1200" cap="none" spc="0" normalizeH="0" baseline="0" noProof="0" dirty="0">
                <a:ln>
                  <a:noFill/>
                </a:ln>
                <a:solidFill>
                  <a:prstClr val="black"/>
                </a:solidFill>
                <a:effectLst/>
                <a:uLnTx/>
                <a:uFillTx/>
                <a:latin typeface="Avenir Light"/>
                <a:ea typeface="+mn-ea"/>
                <a:cs typeface="+mn-cs"/>
              </a:rPr>
              <a:t>includes salary, fringe, indirect, and general operational costs.</a:t>
            </a:r>
          </a:p>
        </p:txBody>
      </p:sp>
      <p:graphicFrame>
        <p:nvGraphicFramePr>
          <p:cNvPr id="5" name="Table 4">
            <a:extLst>
              <a:ext uri="{FF2B5EF4-FFF2-40B4-BE49-F238E27FC236}">
                <a16:creationId xmlns:a16="http://schemas.microsoft.com/office/drawing/2014/main" id="{06BAA968-8E54-DAF0-233A-069155F4147E}"/>
              </a:ext>
            </a:extLst>
          </p:cNvPr>
          <p:cNvGraphicFramePr>
            <a:graphicFrameLocks noGrp="1"/>
          </p:cNvGraphicFramePr>
          <p:nvPr/>
        </p:nvGraphicFramePr>
        <p:xfrm>
          <a:off x="2161032" y="1219467"/>
          <a:ext cx="4821936" cy="1693545"/>
        </p:xfrm>
        <a:graphic>
          <a:graphicData uri="http://schemas.openxmlformats.org/drawingml/2006/table">
            <a:tbl>
              <a:tblPr firstRow="1">
                <a:tableStyleId>{69012ECD-51FC-41F1-AA8D-1B2483CD663E}</a:tableStyleId>
              </a:tblPr>
              <a:tblGrid>
                <a:gridCol w="4821936">
                  <a:extLst>
                    <a:ext uri="{9D8B030D-6E8A-4147-A177-3AD203B41FA5}">
                      <a16:colId xmlns:a16="http://schemas.microsoft.com/office/drawing/2014/main" val="1538902434"/>
                    </a:ext>
                  </a:extLst>
                </a:gridCol>
              </a:tblGrid>
              <a:tr h="0">
                <a:tc>
                  <a:txBody>
                    <a:bodyPr/>
                    <a:lstStyle/>
                    <a:p>
                      <a:pPr algn="ctr" fontAlgn="ctr"/>
                      <a:r>
                        <a:rPr lang="en-US" sz="1800" b="1" u="none" strike="noStrike" dirty="0">
                          <a:solidFill>
                            <a:schemeClr val="tx1"/>
                          </a:solidFill>
                          <a:effectLst/>
                          <a:latin typeface="+mn-lt"/>
                        </a:rPr>
                        <a:t>FY 2028 Planned Funding Allocations</a:t>
                      </a:r>
                      <a:endParaRPr lang="en-US" sz="1800" b="1" i="0" u="none" strike="noStrike" dirty="0">
                        <a:solidFill>
                          <a:schemeClr val="tx1"/>
                        </a:solidFill>
                        <a:effectLst/>
                        <a:latin typeface="+mn-lt"/>
                      </a:endParaRP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8457548"/>
                  </a:ext>
                </a:extLst>
              </a:tr>
              <a:tr h="0">
                <a:tc>
                  <a:txBody>
                    <a:bodyPr/>
                    <a:lstStyle/>
                    <a:p>
                      <a:pPr algn="ctr" fontAlgn="ctr"/>
                      <a:r>
                        <a:rPr lang="en-US" sz="1800" b="0" u="none" strike="noStrike" dirty="0">
                          <a:solidFill>
                            <a:schemeClr val="tx1"/>
                          </a:solidFill>
                          <a:effectLst/>
                          <a:latin typeface="+mn-lt"/>
                        </a:rPr>
                        <a:t>§320 CWA Funding (Federal)</a:t>
                      </a:r>
                      <a:endParaRPr lang="en-US" sz="1800" b="0" i="0" u="none" strike="noStrike" dirty="0">
                        <a:solidFill>
                          <a:schemeClr val="tx1"/>
                        </a:solidFill>
                        <a:effectLst/>
                        <a:latin typeface="+mn-lt"/>
                      </a:endParaRP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56624894"/>
                  </a:ext>
                </a:extLst>
              </a:tr>
              <a:tr h="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dirty="0">
                          <a:latin typeface="+mn-lt"/>
                          <a:cs typeface="Avenir Light"/>
                        </a:rPr>
                        <a:t>$1,700,000 </a:t>
                      </a:r>
                      <a:r>
                        <a:rPr lang="en-US" sz="1800" b="0" u="none" strike="noStrike" dirty="0">
                          <a:solidFill>
                            <a:schemeClr val="tx1"/>
                          </a:solidFill>
                          <a:effectLst/>
                          <a:latin typeface="+mn-lt"/>
                        </a:rPr>
                        <a:t> -- 1:1 match by TCEQ</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0" u="none" strike="noStrike" dirty="0">
                          <a:solidFill>
                            <a:schemeClr val="tx1"/>
                          </a:solidFill>
                          <a:effectLst/>
                          <a:latin typeface="+mn-lt"/>
                        </a:rPr>
                        <a:t>$850,000 – EPA --  $850,000 – TCEQ</a:t>
                      </a:r>
                      <a:endParaRPr lang="en-US" sz="1800" b="0" i="0" u="none" strike="noStrike" dirty="0">
                        <a:solidFill>
                          <a:schemeClr val="tx1"/>
                        </a:solidFill>
                        <a:effectLst/>
                        <a:latin typeface="+mn-lt"/>
                      </a:endParaRP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09898862"/>
                  </a:ext>
                </a:extLst>
              </a:tr>
              <a:tr h="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0" i="0" u="none" strike="noStrike" dirty="0">
                          <a:solidFill>
                            <a:schemeClr val="tx1"/>
                          </a:solidFill>
                          <a:effectLst/>
                          <a:latin typeface="+mn-lt"/>
                        </a:rPr>
                        <a:t>Additional State (TCEQ) Funding</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40119315"/>
                  </a:ext>
                </a:extLst>
              </a:tr>
              <a:tr h="0">
                <a:tc>
                  <a:txBody>
                    <a:bodyPr/>
                    <a:lstStyle/>
                    <a:p>
                      <a:pPr algn="ctr" fontAlgn="ctr"/>
                      <a:r>
                        <a:rPr lang="en-US" sz="1800" b="0" u="none" strike="noStrike" dirty="0">
                          <a:solidFill>
                            <a:schemeClr val="tx1"/>
                          </a:solidFill>
                          <a:effectLst/>
                          <a:latin typeface="+mn-lt"/>
                        </a:rPr>
                        <a:t>State: $924,534</a:t>
                      </a:r>
                      <a:endParaRPr lang="en-US" sz="1800" b="0" i="0" u="none" strike="noStrike" dirty="0">
                        <a:solidFill>
                          <a:schemeClr val="tx1"/>
                        </a:solidFill>
                        <a:effectLst/>
                        <a:latin typeface="+mn-lt"/>
                      </a:endParaRP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31762825"/>
                  </a:ext>
                </a:extLst>
              </a:tr>
            </a:tbl>
          </a:graphicData>
        </a:graphic>
      </p:graphicFrame>
      <p:graphicFrame>
        <p:nvGraphicFramePr>
          <p:cNvPr id="4" name="Table 3">
            <a:extLst>
              <a:ext uri="{FF2B5EF4-FFF2-40B4-BE49-F238E27FC236}">
                <a16:creationId xmlns:a16="http://schemas.microsoft.com/office/drawing/2014/main" id="{A5C8E452-6300-5090-4FFF-1A3A65A5862D}"/>
              </a:ext>
            </a:extLst>
          </p:cNvPr>
          <p:cNvGraphicFramePr>
            <a:graphicFrameLocks noGrp="1"/>
          </p:cNvGraphicFramePr>
          <p:nvPr/>
        </p:nvGraphicFramePr>
        <p:xfrm>
          <a:off x="457200" y="3277144"/>
          <a:ext cx="8229599" cy="1097280"/>
        </p:xfrm>
        <a:graphic>
          <a:graphicData uri="http://schemas.openxmlformats.org/drawingml/2006/table">
            <a:tbl>
              <a:tblPr firstRow="1" bandRow="1">
                <a:tableStyleId>{9D7B26C5-4107-4FEC-AEDC-1716B250A1EF}</a:tableStyleId>
              </a:tblPr>
              <a:tblGrid>
                <a:gridCol w="2743200">
                  <a:extLst>
                    <a:ext uri="{9D8B030D-6E8A-4147-A177-3AD203B41FA5}">
                      <a16:colId xmlns:a16="http://schemas.microsoft.com/office/drawing/2014/main" val="2794039742"/>
                    </a:ext>
                  </a:extLst>
                </a:gridCol>
                <a:gridCol w="2359571">
                  <a:extLst>
                    <a:ext uri="{9D8B030D-6E8A-4147-A177-3AD203B41FA5}">
                      <a16:colId xmlns:a16="http://schemas.microsoft.com/office/drawing/2014/main" val="3541168711"/>
                    </a:ext>
                  </a:extLst>
                </a:gridCol>
                <a:gridCol w="1524000">
                  <a:extLst>
                    <a:ext uri="{9D8B030D-6E8A-4147-A177-3AD203B41FA5}">
                      <a16:colId xmlns:a16="http://schemas.microsoft.com/office/drawing/2014/main" val="972055541"/>
                    </a:ext>
                  </a:extLst>
                </a:gridCol>
                <a:gridCol w="1602828">
                  <a:extLst>
                    <a:ext uri="{9D8B030D-6E8A-4147-A177-3AD203B41FA5}">
                      <a16:colId xmlns:a16="http://schemas.microsoft.com/office/drawing/2014/main" val="3012715215"/>
                    </a:ext>
                  </a:extLst>
                </a:gridCol>
              </a:tblGrid>
              <a:tr h="0">
                <a:tc>
                  <a:txBody>
                    <a:bodyPr/>
                    <a:lstStyle/>
                    <a:p>
                      <a:pPr algn="ctr"/>
                      <a:r>
                        <a:rPr lang="en-US" sz="1800" dirty="0"/>
                        <a:t>Funding Type</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800" dirty="0"/>
                        <a:t>§320 CWA (Federal)</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800" dirty="0"/>
                        <a:t>State</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800" dirty="0"/>
                        <a:t>Total</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347188106"/>
                  </a:ext>
                </a:extLst>
              </a:tr>
              <a:tr h="0">
                <a:tc>
                  <a:txBody>
                    <a:bodyPr/>
                    <a:lstStyle/>
                    <a:p>
                      <a:pPr algn="ctr"/>
                      <a:r>
                        <a:rPr lang="en-US" sz="1800" dirty="0"/>
                        <a:t>Fiscal 2028 Funding</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US" sz="1800" b="0" i="0" u="none" strike="noStrike" dirty="0">
                          <a:solidFill>
                            <a:srgbClr val="000000"/>
                          </a:solidFill>
                          <a:effectLst/>
                          <a:latin typeface="+mn-lt"/>
                        </a:rPr>
                        <a:t>$1,700,000</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US" sz="1800" b="0" i="0" u="none" strike="noStrike" dirty="0">
                          <a:solidFill>
                            <a:srgbClr val="000000"/>
                          </a:solidFill>
                          <a:effectLst/>
                          <a:latin typeface="+mn-lt"/>
                        </a:rPr>
                        <a:t>$924,534</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US" sz="1800" b="0" i="0" u="none" strike="noStrike" dirty="0">
                          <a:solidFill>
                            <a:srgbClr val="000000"/>
                          </a:solidFill>
                          <a:effectLst/>
                          <a:latin typeface="+mn-lt"/>
                        </a:rPr>
                        <a:t>$2,624,534</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7675140"/>
                  </a:ext>
                </a:extLst>
              </a:tr>
              <a:tr h="0">
                <a:tc>
                  <a:txBody>
                    <a:bodyPr/>
                    <a:lstStyle/>
                    <a:p>
                      <a:pPr algn="ctr"/>
                      <a:r>
                        <a:rPr lang="en-US" sz="1800" dirty="0"/>
                        <a:t>Administration*</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20000"/>
                      </a:schemeClr>
                    </a:solidFill>
                  </a:tcPr>
                </a:tc>
                <a:tc>
                  <a:txBody>
                    <a:bodyPr/>
                    <a:lstStyle/>
                    <a:p>
                      <a:pPr algn="r" fontAlgn="ctr">
                        <a:buNone/>
                      </a:pPr>
                      <a:r>
                        <a:rPr lang="en-US" sz="1800" b="0" i="0" u="none" strike="noStrike" dirty="0">
                          <a:solidFill>
                            <a:srgbClr val="C00000"/>
                          </a:solidFill>
                          <a:effectLst/>
                          <a:latin typeface="+mn-lt"/>
                        </a:rPr>
                        <a:t>($847,952)</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20000"/>
                      </a:schemeClr>
                    </a:solidFill>
                  </a:tcPr>
                </a:tc>
                <a:tc>
                  <a:txBody>
                    <a:bodyPr/>
                    <a:lstStyle/>
                    <a:p>
                      <a:pPr algn="r" fontAlgn="ctr">
                        <a:buNone/>
                      </a:pPr>
                      <a:r>
                        <a:rPr lang="en-US" sz="1800" b="0" i="0" u="none" strike="noStrike" dirty="0">
                          <a:solidFill>
                            <a:srgbClr val="C00000"/>
                          </a:solidFill>
                          <a:effectLst/>
                          <a:latin typeface="+mn-lt"/>
                        </a:rPr>
                        <a:t>($29,806)</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20000"/>
                      </a:schemeClr>
                    </a:solidFill>
                  </a:tcPr>
                </a:tc>
                <a:tc>
                  <a:txBody>
                    <a:bodyPr/>
                    <a:lstStyle/>
                    <a:p>
                      <a:pPr algn="r" fontAlgn="ctr">
                        <a:buNone/>
                      </a:pPr>
                      <a:r>
                        <a:rPr lang="en-US" sz="1800" b="0" i="0" u="none" strike="noStrike" dirty="0">
                          <a:solidFill>
                            <a:srgbClr val="C00000"/>
                          </a:solidFill>
                          <a:effectLst/>
                          <a:latin typeface="+mn-lt"/>
                        </a:rPr>
                        <a:t>(877,758)</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20000"/>
                      </a:schemeClr>
                    </a:solidFill>
                  </a:tcPr>
                </a:tc>
                <a:extLst>
                  <a:ext uri="{0D108BD9-81ED-4DB2-BD59-A6C34878D82A}">
                    <a16:rowId xmlns:a16="http://schemas.microsoft.com/office/drawing/2014/main" val="1627457547"/>
                  </a:ext>
                </a:extLst>
              </a:tr>
              <a:tr h="128765">
                <a:tc>
                  <a:txBody>
                    <a:bodyPr/>
                    <a:lstStyle/>
                    <a:p>
                      <a:pPr algn="ctr"/>
                      <a:r>
                        <a:rPr lang="en-US" sz="1800" b="1" dirty="0"/>
                        <a:t>Remaining</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ctr">
                        <a:buNone/>
                      </a:pPr>
                      <a:r>
                        <a:rPr lang="en-US" sz="1800" b="1" i="0" u="none" strike="noStrike" dirty="0">
                          <a:solidFill>
                            <a:srgbClr val="000000"/>
                          </a:solidFill>
                          <a:effectLst/>
                          <a:latin typeface="+mn-lt"/>
                        </a:rPr>
                        <a:t>$852,048</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ctr">
                        <a:buNone/>
                      </a:pPr>
                      <a:r>
                        <a:rPr lang="en-US" sz="1800" b="1" i="0" u="none" strike="noStrike" dirty="0">
                          <a:solidFill>
                            <a:srgbClr val="000000"/>
                          </a:solidFill>
                          <a:effectLst/>
                          <a:latin typeface="+mn-lt"/>
                        </a:rPr>
                        <a:t>$894,728</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fontAlgn="ctr">
                        <a:buNone/>
                      </a:pPr>
                      <a:r>
                        <a:rPr lang="en-US" sz="1800" b="1" i="0" u="none" strike="noStrike" dirty="0">
                          <a:solidFill>
                            <a:srgbClr val="000000"/>
                          </a:solidFill>
                          <a:effectLst/>
                          <a:latin typeface="+mn-lt"/>
                        </a:rPr>
                        <a:t>$1,746,776</a:t>
                      </a:r>
                    </a:p>
                  </a:txBody>
                  <a:tcPr marL="0" marR="0" marT="0"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255986676"/>
                  </a:ext>
                </a:extLst>
              </a:tr>
            </a:tbl>
          </a:graphicData>
        </a:graphic>
      </p:graphicFrame>
    </p:spTree>
    <p:extLst>
      <p:ext uri="{BB962C8B-B14F-4D97-AF65-F5344CB8AC3E}">
        <p14:creationId xmlns:p14="http://schemas.microsoft.com/office/powerpoint/2010/main" val="1935342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B1C06D72-4365-60EF-4580-689D2541C8B6}"/>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13D3D1F7-327E-3387-F5EC-11CCEB2DF5BE}"/>
              </a:ext>
            </a:extLst>
          </p:cNvPr>
          <p:cNvGrpSpPr/>
          <p:nvPr/>
        </p:nvGrpSpPr>
        <p:grpSpPr>
          <a:xfrm>
            <a:off x="227383" y="5971501"/>
            <a:ext cx="8646704" cy="801443"/>
            <a:chOff x="188954" y="5918336"/>
            <a:chExt cx="8646704" cy="801442"/>
          </a:xfrm>
        </p:grpSpPr>
        <p:cxnSp>
          <p:nvCxnSpPr>
            <p:cNvPr id="6" name="Straight Connector 5">
              <a:extLst>
                <a:ext uri="{FF2B5EF4-FFF2-40B4-BE49-F238E27FC236}">
                  <a16:creationId xmlns:a16="http://schemas.microsoft.com/office/drawing/2014/main" id="{EC699662-80D2-2A15-3F33-B2A474025458}"/>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EA2AF53D-DC72-B7D7-4ED3-687EA21702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8" name="Title 1">
            <a:extLst>
              <a:ext uri="{FF2B5EF4-FFF2-40B4-BE49-F238E27FC236}">
                <a16:creationId xmlns:a16="http://schemas.microsoft.com/office/drawing/2014/main" id="{7641EFB6-90C3-A5A6-B030-95E65D5E27DC}"/>
              </a:ext>
            </a:extLst>
          </p:cNvPr>
          <p:cNvSpPr txBox="1">
            <a:spLocks/>
          </p:cNvSpPr>
          <p:nvPr/>
        </p:nvSpPr>
        <p:spPr>
          <a:xfrm>
            <a:off x="457200" y="107687"/>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FISCAL 2028 Subcommittee FUNDING RECOMMENDATIONS: </a:t>
            </a:r>
            <a:r>
              <a:rPr kumimoji="0" lang="en-GB" sz="3200" b="1" i="0" u="none" strike="noStrike" kern="1200" cap="all" spc="300" normalizeH="0" baseline="0" noProof="0" dirty="0">
                <a:ln>
                  <a:noFill/>
                </a:ln>
                <a:solidFill>
                  <a:srgbClr val="3F4B53"/>
                </a:solidFill>
                <a:effectLst/>
                <a:uLnTx/>
                <a:uFillTx/>
                <a:latin typeface="Avenir Light"/>
                <a:ea typeface="+mj-ea"/>
                <a:cs typeface="Avenir Black"/>
              </a:rPr>
              <a:t>§320 &amp; STATE</a:t>
            </a:r>
            <a:endParaRPr kumimoji="0" lang="en-US" sz="3200" b="1" i="0" u="none" strike="noStrike" kern="1200" cap="all" spc="300" normalizeH="0" baseline="0" noProof="0" dirty="0">
              <a:ln>
                <a:noFill/>
              </a:ln>
              <a:solidFill>
                <a:srgbClr val="3F4B53"/>
              </a:solidFill>
              <a:effectLst/>
              <a:uLnTx/>
              <a:uFillTx/>
              <a:latin typeface="Avenir Light"/>
              <a:ea typeface="+mj-ea"/>
              <a:cs typeface="+mj-cs"/>
            </a:endParaRPr>
          </a:p>
        </p:txBody>
      </p:sp>
      <p:sp>
        <p:nvSpPr>
          <p:cNvPr id="5" name="TextBox 4">
            <a:extLst>
              <a:ext uri="{FF2B5EF4-FFF2-40B4-BE49-F238E27FC236}">
                <a16:creationId xmlns:a16="http://schemas.microsoft.com/office/drawing/2014/main" id="{FDD5259B-B291-50B0-0FC7-D2DB973DA97E}"/>
              </a:ext>
            </a:extLst>
          </p:cNvPr>
          <p:cNvSpPr txBox="1"/>
          <p:nvPr/>
        </p:nvSpPr>
        <p:spPr>
          <a:xfrm>
            <a:off x="916190" y="5556087"/>
            <a:ext cx="8023095"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Living Shoreline, Trinity Bay</a:t>
            </a:r>
          </a:p>
        </p:txBody>
      </p:sp>
      <p:pic>
        <p:nvPicPr>
          <p:cNvPr id="9" name="Picture 8">
            <a:extLst>
              <a:ext uri="{FF2B5EF4-FFF2-40B4-BE49-F238E27FC236}">
                <a16:creationId xmlns:a16="http://schemas.microsoft.com/office/drawing/2014/main" id="{27C4BCA1-86D4-D9B7-7574-B308B87B1E37}"/>
              </a:ext>
            </a:extLst>
          </p:cNvPr>
          <p:cNvPicPr>
            <a:picLocks noChangeAspect="1"/>
          </p:cNvPicPr>
          <p:nvPr/>
        </p:nvPicPr>
        <p:blipFill>
          <a:blip r:embed="rId3">
            <a:extLst>
              <a:ext uri="{28A0092B-C50C-407E-A947-70E740481C1C}">
                <a14:useLocalDpi xmlns:a14="http://schemas.microsoft.com/office/drawing/2010/main" val="0"/>
              </a:ext>
            </a:extLst>
          </a:blip>
          <a:srcRect t="7083" b="30338"/>
          <a:stretch>
            <a:fillRect/>
          </a:stretch>
        </p:blipFill>
        <p:spPr>
          <a:xfrm>
            <a:off x="0" y="1296768"/>
            <a:ext cx="9144000" cy="4291657"/>
          </a:xfrm>
          <a:prstGeom prst="rect">
            <a:avLst/>
          </a:prstGeom>
        </p:spPr>
      </p:pic>
    </p:spTree>
    <p:extLst>
      <p:ext uri="{BB962C8B-B14F-4D97-AF65-F5344CB8AC3E}">
        <p14:creationId xmlns:p14="http://schemas.microsoft.com/office/powerpoint/2010/main" val="3114377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68A4B-F7AE-E942-0338-A25D619A708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9BB094-10E7-EEE8-7A04-622DB2B5F16F}"/>
              </a:ext>
            </a:extLst>
          </p:cNvPr>
          <p:cNvPicPr>
            <a:picLocks noChangeAspect="1"/>
          </p:cNvPicPr>
          <p:nvPr/>
        </p:nvPicPr>
        <p:blipFill>
          <a:blip r:embed="rId3"/>
          <a:stretch>
            <a:fillRect/>
          </a:stretch>
        </p:blipFill>
        <p:spPr>
          <a:xfrm>
            <a:off x="0" y="531283"/>
            <a:ext cx="9144000" cy="6317954"/>
          </a:xfrm>
          <a:prstGeom prst="rect">
            <a:avLst/>
          </a:prstGeom>
        </p:spPr>
      </p:pic>
      <p:sp>
        <p:nvSpPr>
          <p:cNvPr id="16" name="Title 1">
            <a:extLst>
              <a:ext uri="{FF2B5EF4-FFF2-40B4-BE49-F238E27FC236}">
                <a16:creationId xmlns:a16="http://schemas.microsoft.com/office/drawing/2014/main" id="{3BF29728-756A-5A6C-1610-587447B43BB4}"/>
              </a:ext>
            </a:extLst>
          </p:cNvPr>
          <p:cNvSpPr txBox="1">
            <a:spLocks/>
          </p:cNvSpPr>
          <p:nvPr/>
        </p:nvSpPr>
        <p:spPr>
          <a:xfrm>
            <a:off x="457200" y="186171"/>
            <a:ext cx="8229600" cy="354156"/>
          </a:xfrm>
          <a:prstGeom prst="rect">
            <a:avLst/>
          </a:prstGeom>
        </p:spPr>
        <p:txBody>
          <a:bodyPr vert="horz" lIns="91440" tIns="45720" rIns="91440" bIns="45720" rtlCol="0" anchor="t">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914377">
              <a:defRPr/>
            </a:pPr>
            <a:r>
              <a:rPr lang="en-US" sz="2000" b="1" spc="300" dirty="0">
                <a:solidFill>
                  <a:srgbClr val="3F4B53"/>
                </a:solidFill>
                <a:latin typeface="Avenir Light"/>
                <a:cs typeface="Avenir Black"/>
              </a:rPr>
              <a:t>FISCAL 2028 SUBCOMMITTEE RECOMMENDATIONS</a:t>
            </a:r>
            <a:endParaRPr lang="en-GB" sz="2000" b="1" spc="300" dirty="0">
              <a:solidFill>
                <a:srgbClr val="3F4B53"/>
              </a:solidFill>
              <a:latin typeface="Avenir Light"/>
              <a:cs typeface="Avenir Black"/>
            </a:endParaRPr>
          </a:p>
        </p:txBody>
      </p:sp>
    </p:spTree>
    <p:extLst>
      <p:ext uri="{BB962C8B-B14F-4D97-AF65-F5344CB8AC3E}">
        <p14:creationId xmlns:p14="http://schemas.microsoft.com/office/powerpoint/2010/main" val="1317191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D1AECC5-B89F-456F-83EE-CC7012D35BE3}"/>
              </a:ext>
            </a:extLst>
          </p:cNvPr>
          <p:cNvGrpSpPr/>
          <p:nvPr/>
        </p:nvGrpSpPr>
        <p:grpSpPr>
          <a:xfrm>
            <a:off x="227383" y="5971501"/>
            <a:ext cx="8646704" cy="801443"/>
            <a:chOff x="188954" y="5918336"/>
            <a:chExt cx="8646704" cy="801442"/>
          </a:xfrm>
        </p:grpSpPr>
        <p:cxnSp>
          <p:nvCxnSpPr>
            <p:cNvPr id="6" name="Straight Connector 5">
              <a:extLst>
                <a:ext uri="{FF2B5EF4-FFF2-40B4-BE49-F238E27FC236}">
                  <a16:creationId xmlns:a16="http://schemas.microsoft.com/office/drawing/2014/main" id="{5CA64933-1D4E-4A61-8CA0-A31E96BC149F}"/>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6957B58-4437-46FD-AD8D-564DB27A7E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8" name="Title 1">
            <a:extLst>
              <a:ext uri="{FF2B5EF4-FFF2-40B4-BE49-F238E27FC236}">
                <a16:creationId xmlns:a16="http://schemas.microsoft.com/office/drawing/2014/main" id="{03FD881E-1651-402A-9260-05A622D1DFC4}"/>
              </a:ext>
            </a:extLst>
          </p:cNvPr>
          <p:cNvSpPr txBox="1">
            <a:spLocks/>
          </p:cNvSpPr>
          <p:nvPr/>
        </p:nvSpPr>
        <p:spPr>
          <a:xfrm>
            <a:off x="457200" y="163671"/>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lvl="0" algn="ctr" defTabSz="457189">
              <a:defRPr/>
            </a:pPr>
            <a:r>
              <a:rPr kumimoji="0" lang="en-US" sz="2800" b="1" i="0" u="none" strike="noStrike" kern="1200" cap="all" spc="300" normalizeH="0" baseline="0" noProof="0" dirty="0">
                <a:ln>
                  <a:noFill/>
                </a:ln>
                <a:solidFill>
                  <a:srgbClr val="3F4B53"/>
                </a:solidFill>
                <a:effectLst/>
                <a:uLnTx/>
                <a:uFillTx/>
                <a:latin typeface="Avenir Light"/>
                <a:ea typeface="+mj-ea"/>
                <a:cs typeface="+mj-cs"/>
              </a:rPr>
              <a:t>FISCAL 2028 BUDGET AND PRIORITIES (</a:t>
            </a:r>
            <a:r>
              <a:rPr kumimoji="0" lang="en-US" sz="2800" b="1" i="0" u="none" strike="noStrike" kern="1200" cap="all" spc="300" normalizeH="0" baseline="0" noProof="0" dirty="0" err="1">
                <a:ln>
                  <a:noFill/>
                </a:ln>
                <a:solidFill>
                  <a:srgbClr val="3F4B53"/>
                </a:solidFill>
                <a:effectLst/>
                <a:uLnTx/>
                <a:uFillTx/>
                <a:latin typeface="Avenir Light"/>
                <a:ea typeface="+mj-ea"/>
                <a:cs typeface="+mj-cs"/>
              </a:rPr>
              <a:t>b&amp;p</a:t>
            </a:r>
            <a:r>
              <a:rPr kumimoji="0" lang="en-US" sz="2800" b="1" i="0" u="none" strike="noStrike" kern="1200" cap="all" spc="300" normalizeH="0" baseline="0" noProof="0" dirty="0">
                <a:ln>
                  <a:noFill/>
                </a:ln>
                <a:solidFill>
                  <a:srgbClr val="3F4B53"/>
                </a:solidFill>
                <a:effectLst/>
                <a:uLnTx/>
                <a:uFillTx/>
                <a:latin typeface="Avenir Light"/>
                <a:ea typeface="+mj-ea"/>
                <a:cs typeface="+mj-cs"/>
              </a:rPr>
              <a:t>) SUBCOMMITTEE RECOMMENDED BUDGET</a:t>
            </a:r>
          </a:p>
        </p:txBody>
      </p:sp>
      <p:pic>
        <p:nvPicPr>
          <p:cNvPr id="3" name="Picture 2">
            <a:extLst>
              <a:ext uri="{FF2B5EF4-FFF2-40B4-BE49-F238E27FC236}">
                <a16:creationId xmlns:a16="http://schemas.microsoft.com/office/drawing/2014/main" id="{79464ACF-5773-D2B8-97B7-3D09B61DA118}"/>
              </a:ext>
            </a:extLst>
          </p:cNvPr>
          <p:cNvPicPr>
            <a:picLocks noChangeAspect="1"/>
          </p:cNvPicPr>
          <p:nvPr/>
        </p:nvPicPr>
        <p:blipFill>
          <a:blip r:embed="rId3"/>
          <a:srcRect t="30763"/>
          <a:stretch>
            <a:fillRect/>
          </a:stretch>
        </p:blipFill>
        <p:spPr>
          <a:xfrm>
            <a:off x="0" y="1352754"/>
            <a:ext cx="9144000" cy="4220678"/>
          </a:xfrm>
          <a:prstGeom prst="rect">
            <a:avLst/>
          </a:prstGeom>
          <a:effectLst/>
        </p:spPr>
      </p:pic>
      <p:sp>
        <p:nvSpPr>
          <p:cNvPr id="5" name="TextBox 4">
            <a:extLst>
              <a:ext uri="{FF2B5EF4-FFF2-40B4-BE49-F238E27FC236}">
                <a16:creationId xmlns:a16="http://schemas.microsoft.com/office/drawing/2014/main" id="{F23D79F0-230B-5D1B-9108-CA187A61A0A2}"/>
              </a:ext>
            </a:extLst>
          </p:cNvPr>
          <p:cNvSpPr txBox="1"/>
          <p:nvPr/>
        </p:nvSpPr>
        <p:spPr>
          <a:xfrm>
            <a:off x="916190" y="5556087"/>
            <a:ext cx="8023095"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Living shoreline, Kemah</a:t>
            </a:r>
          </a:p>
        </p:txBody>
      </p:sp>
    </p:spTree>
    <p:extLst>
      <p:ext uri="{BB962C8B-B14F-4D97-AF65-F5344CB8AC3E}">
        <p14:creationId xmlns:p14="http://schemas.microsoft.com/office/powerpoint/2010/main" val="1716836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725386B5-2FE6-88E7-4D05-540F48BA6900}"/>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E2F1FAE9-C528-65E0-03AC-8574F52FD8B2}"/>
              </a:ext>
            </a:extLst>
          </p:cNvPr>
          <p:cNvSpPr txBox="1">
            <a:spLocks/>
          </p:cNvSpPr>
          <p:nvPr/>
        </p:nvSpPr>
        <p:spPr>
          <a:xfrm>
            <a:off x="238992" y="225201"/>
            <a:ext cx="8697190" cy="333375"/>
          </a:xfrm>
          <a:prstGeom prst="rect">
            <a:avLst/>
          </a:prstGeom>
        </p:spPr>
        <p:txBody>
          <a:bodyPr vert="horz" lIns="91440" tIns="45720" rIns="91440" bIns="45720" rtlCol="0" anchor="t">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300" normalizeH="0" baseline="0" noProof="0" dirty="0">
                <a:ln>
                  <a:noFill/>
                </a:ln>
                <a:solidFill>
                  <a:prstClr val="black"/>
                </a:solidFill>
                <a:effectLst/>
                <a:uLnTx/>
                <a:uFillTx/>
                <a:latin typeface="Avenir Light"/>
                <a:ea typeface="+mj-ea"/>
                <a:cs typeface="Avenir Black"/>
              </a:rPr>
              <a:t>FISCAL 2028 FUNDING: B&amp;P SUBCOMMITTEE RECOMMENDED BUDGET</a:t>
            </a:r>
            <a:endParaRPr kumimoji="0" lang="en-GB" sz="2000" b="1" i="0" u="none" strike="noStrike" kern="1200" cap="none" spc="300" normalizeH="0" baseline="0" noProof="0" dirty="0">
              <a:ln>
                <a:noFill/>
              </a:ln>
              <a:solidFill>
                <a:prstClr val="black"/>
              </a:solidFill>
              <a:effectLst/>
              <a:uLnTx/>
              <a:uFillTx/>
              <a:latin typeface="Avenir Light"/>
              <a:ea typeface="+mj-ea"/>
              <a:cs typeface="Avenir Black"/>
            </a:endParaRPr>
          </a:p>
        </p:txBody>
      </p:sp>
      <p:sp>
        <p:nvSpPr>
          <p:cNvPr id="11" name="TextBox 10">
            <a:extLst>
              <a:ext uri="{FF2B5EF4-FFF2-40B4-BE49-F238E27FC236}">
                <a16:creationId xmlns:a16="http://schemas.microsoft.com/office/drawing/2014/main" id="{E9649E58-5828-E8A9-0CC8-C099860E9727}"/>
              </a:ext>
            </a:extLst>
          </p:cNvPr>
          <p:cNvSpPr txBox="1"/>
          <p:nvPr/>
        </p:nvSpPr>
        <p:spPr>
          <a:xfrm>
            <a:off x="231361" y="6525077"/>
            <a:ext cx="3092513"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Calibri" panose="020F0502020204030204"/>
                <a:ea typeface="Lucida Bright" panose="02040602050505020304" pitchFamily="18" charset="0"/>
                <a:cs typeface="Lucida Bright" panose="02040602050505020304" pitchFamily="18" charset="0"/>
              </a:rPr>
              <a:t>1</a:t>
            </a:r>
            <a:r>
              <a:rPr kumimoji="0" lang="en-US" sz="800" b="0" i="0" u="none" strike="noStrike" kern="1200" cap="none" spc="0" normalizeH="0" baseline="0" noProof="0" dirty="0">
                <a:ln>
                  <a:noFill/>
                </a:ln>
                <a:solidFill>
                  <a:prstClr val="black"/>
                </a:solidFill>
                <a:effectLst/>
                <a:uLnTx/>
                <a:uFillTx/>
                <a:latin typeface="Calibri" panose="020F0502020204030204"/>
                <a:ea typeface="Lucida Bright" panose="02040602050505020304" pitchFamily="18" charset="0"/>
                <a:cs typeface="Lucida Bright" panose="02040602050505020304" pitchFamily="18" charset="0"/>
              </a:rPr>
              <a:t>$137,134 overage is due to request for approval of Fiscal 2029 funds.</a:t>
            </a:r>
          </a:p>
        </p:txBody>
      </p:sp>
      <p:graphicFrame>
        <p:nvGraphicFramePr>
          <p:cNvPr id="4" name="Table 3">
            <a:extLst>
              <a:ext uri="{FF2B5EF4-FFF2-40B4-BE49-F238E27FC236}">
                <a16:creationId xmlns:a16="http://schemas.microsoft.com/office/drawing/2014/main" id="{4B069891-3AA2-C544-105B-FF61093A76CA}"/>
              </a:ext>
            </a:extLst>
          </p:cNvPr>
          <p:cNvGraphicFramePr>
            <a:graphicFrameLocks noGrp="1"/>
          </p:cNvGraphicFramePr>
          <p:nvPr/>
        </p:nvGraphicFramePr>
        <p:xfrm>
          <a:off x="207818" y="659471"/>
          <a:ext cx="8728364" cy="5903951"/>
        </p:xfrm>
        <a:graphic>
          <a:graphicData uri="http://schemas.openxmlformats.org/drawingml/2006/table">
            <a:tbl>
              <a:tblPr firstRow="1" firstCol="1" bandRow="1"/>
              <a:tblGrid>
                <a:gridCol w="4473749">
                  <a:extLst>
                    <a:ext uri="{9D8B030D-6E8A-4147-A177-3AD203B41FA5}">
                      <a16:colId xmlns:a16="http://schemas.microsoft.com/office/drawing/2014/main" val="270104772"/>
                    </a:ext>
                  </a:extLst>
                </a:gridCol>
                <a:gridCol w="628857">
                  <a:extLst>
                    <a:ext uri="{9D8B030D-6E8A-4147-A177-3AD203B41FA5}">
                      <a16:colId xmlns:a16="http://schemas.microsoft.com/office/drawing/2014/main" val="4058102992"/>
                    </a:ext>
                  </a:extLst>
                </a:gridCol>
                <a:gridCol w="717020">
                  <a:extLst>
                    <a:ext uri="{9D8B030D-6E8A-4147-A177-3AD203B41FA5}">
                      <a16:colId xmlns:a16="http://schemas.microsoft.com/office/drawing/2014/main" val="170432457"/>
                    </a:ext>
                  </a:extLst>
                </a:gridCol>
                <a:gridCol w="712664">
                  <a:extLst>
                    <a:ext uri="{9D8B030D-6E8A-4147-A177-3AD203B41FA5}">
                      <a16:colId xmlns:a16="http://schemas.microsoft.com/office/drawing/2014/main" val="3174025305"/>
                    </a:ext>
                  </a:extLst>
                </a:gridCol>
                <a:gridCol w="760162">
                  <a:extLst>
                    <a:ext uri="{9D8B030D-6E8A-4147-A177-3AD203B41FA5}">
                      <a16:colId xmlns:a16="http://schemas.microsoft.com/office/drawing/2014/main" val="4243836442"/>
                    </a:ext>
                  </a:extLst>
                </a:gridCol>
                <a:gridCol w="717956">
                  <a:extLst>
                    <a:ext uri="{9D8B030D-6E8A-4147-A177-3AD203B41FA5}">
                      <a16:colId xmlns:a16="http://schemas.microsoft.com/office/drawing/2014/main" val="927810074"/>
                    </a:ext>
                  </a:extLst>
                </a:gridCol>
                <a:gridCol w="717956">
                  <a:extLst>
                    <a:ext uri="{9D8B030D-6E8A-4147-A177-3AD203B41FA5}">
                      <a16:colId xmlns:a16="http://schemas.microsoft.com/office/drawing/2014/main" val="3501024713"/>
                    </a:ext>
                  </a:extLst>
                </a:gridCol>
              </a:tblGrid>
              <a:tr h="348264">
                <a:tc>
                  <a:txBody>
                    <a:bodyPr/>
                    <a:lstStyle/>
                    <a:p>
                      <a:pPr marL="0" marR="0" algn="ctr">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Name</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ctr">
                        <a:buNone/>
                        <a:tabLst>
                          <a:tab pos="457200" algn="l"/>
                          <a:tab pos="457200" algn="l"/>
                        </a:tabLst>
                      </a:pPr>
                      <a:r>
                        <a:rPr lang="en-US" sz="900" b="1">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Grantee</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ctr">
                        <a:buNone/>
                        <a:tabLst>
                          <a:tab pos="457200" algn="l"/>
                          <a:tab pos="457200" algn="l"/>
                        </a:tabLst>
                      </a:pPr>
                      <a:r>
                        <a:rPr lang="en-US" sz="900" b="1">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Proposal Amount</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ctr">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FY 28 State</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900" b="1">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FY 28 §320 </a:t>
                      </a:r>
                      <a:br>
                        <a:rPr lang="en-US" sz="900" b="1">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br>
                      <a:r>
                        <a:rPr lang="en-US" sz="900" b="1">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(CE-0655009)</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FY 29 Future Allocation</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Total</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637623336"/>
                  </a:ext>
                </a:extLst>
              </a:tr>
              <a:tr h="174132">
                <a:tc gridSpan="7">
                  <a:txBody>
                    <a:bodyPr/>
                    <a:lstStyle/>
                    <a:p>
                      <a:pPr marL="0" marR="0">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ADMINISTRATION</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1269830"/>
                  </a:ext>
                </a:extLst>
              </a:tr>
              <a:tr h="159042">
                <a:tc>
                  <a:txBody>
                    <a:bodyPr/>
                    <a:lstStyle/>
                    <a:p>
                      <a:pPr marL="0" marR="0">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Salary/Fringe/Indirect</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$840,400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$840,400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61534318"/>
                  </a:ext>
                </a:extLst>
              </a:tr>
              <a:tr h="159042">
                <a:tc>
                  <a:txBody>
                    <a:bodyPr/>
                    <a:lstStyle/>
                    <a:p>
                      <a:pPr marL="0" marR="0">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Other Operating Expenses</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$29,806</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$7,552</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$37,358</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03373225"/>
                  </a:ext>
                </a:extLst>
              </a:tr>
              <a:tr h="174132">
                <a:tc gridSpan="7">
                  <a:txBody>
                    <a:bodyPr/>
                    <a:lstStyle/>
                    <a:p>
                      <a:pPr marL="0" marR="0">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PROGRAMMATIC</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54598804"/>
                  </a:ext>
                </a:extLst>
              </a:tr>
              <a:tr h="159042">
                <a:tc>
                  <a:txBody>
                    <a:bodyPr/>
                    <a:lstStyle/>
                    <a:p>
                      <a:pPr marL="0" marR="0">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GBEP Website Hosting</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Wilkins</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$7,980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$7,980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0934119"/>
                  </a:ext>
                </a:extLst>
              </a:tr>
              <a:tr h="159042">
                <a:tc>
                  <a:txBody>
                    <a:bodyPr/>
                    <a:lstStyle/>
                    <a:p>
                      <a:pPr marL="0" marR="0">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GBEP Website Domain Name Registration</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Wilkins</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$150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$150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34085039"/>
                  </a:ext>
                </a:extLst>
              </a:tr>
              <a:tr h="159042">
                <a:tc>
                  <a:txBody>
                    <a:bodyPr/>
                    <a:lstStyle/>
                    <a:p>
                      <a:pPr marL="0" marR="0">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GBEP Website Upgrade/Redesign</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N/A</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$31,500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$31,500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45127143"/>
                  </a:ext>
                </a:extLst>
              </a:tr>
              <a:tr h="174132">
                <a:tc gridSpan="7">
                  <a:txBody>
                    <a:bodyPr/>
                    <a:lstStyle/>
                    <a:p>
                      <a:pPr marL="0" marR="0">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MULTI SUBCOMMITTEE PROJECT(S)</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39744484"/>
                  </a:ext>
                </a:extLst>
              </a:tr>
              <a:tr h="314164">
                <a:tc>
                  <a:txBody>
                    <a:bodyPr/>
                    <a:lstStyle/>
                    <a:p>
                      <a:pPr marL="231775" marR="0" lvl="0" indent="-231775">
                        <a:spcAft>
                          <a:spcPts val="600"/>
                        </a:spcAft>
                        <a:buFont typeface="+mj-lt"/>
                        <a:buAutoNum type="arabicPeriod"/>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Galveston Bay Water and Sediment Quality/Monitoring and Research Project Databases: </a:t>
                      </a:r>
                      <a:b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Spatial and Metric Visualization</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HARC</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$320,475</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$220,475</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$100,000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$320,475</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61301371"/>
                  </a:ext>
                </a:extLst>
              </a:tr>
              <a:tr h="174132">
                <a:tc gridSpan="7">
                  <a:txBody>
                    <a:bodyPr/>
                    <a:lstStyle/>
                    <a:p>
                      <a:pPr marL="0" marR="0">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WSQ</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87216158"/>
                  </a:ext>
                </a:extLst>
              </a:tr>
              <a:tr h="187530">
                <a:tc>
                  <a:txBody>
                    <a:bodyPr/>
                    <a:lstStyle/>
                    <a:p>
                      <a:pPr marL="231775" marR="0" lvl="0" indent="-231775">
                        <a:spcAft>
                          <a:spcPts val="600"/>
                        </a:spcAft>
                        <a:buFont typeface="+mj-lt"/>
                        <a:buAutoNum type="arabicPeriod" startAt="2"/>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On-Site Sewage Facility Implementation for Watershed-Based Plans</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H-GAC</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$99,089</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$99,090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$99,090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58313588"/>
                  </a:ext>
                </a:extLst>
              </a:tr>
              <a:tr h="177543">
                <a:tc>
                  <a:txBody>
                    <a:bodyPr/>
                    <a:lstStyle/>
                    <a:p>
                      <a:pPr marL="231775" marR="0" lvl="0" indent="-231775">
                        <a:spcAft>
                          <a:spcPts val="600"/>
                        </a:spcAft>
                        <a:buFont typeface="+mj-lt"/>
                        <a:buAutoNum type="arabicPeriod" startAt="3"/>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Streamlining Pollution Reports from Observation to Response </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H-GAC</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$124,177</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$124,178</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$124,178</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6024218"/>
                  </a:ext>
                </a:extLst>
              </a:tr>
              <a:tr h="193558">
                <a:tc>
                  <a:txBody>
                    <a:bodyPr/>
                    <a:lstStyle/>
                    <a:p>
                      <a:pPr marL="231775" marR="0" lvl="0" indent="-231775">
                        <a:spcAft>
                          <a:spcPts val="600"/>
                        </a:spcAft>
                        <a:buFont typeface="+mj-lt"/>
                        <a:buAutoNum type="arabicPeriod" startAt="4"/>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Bayou Greenways Conservation Plan Implementation - Wetlands</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HPB</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$86,250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$86,250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$86,250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98928255"/>
                  </a:ext>
                </a:extLst>
              </a:tr>
              <a:tr h="174132">
                <a:tc gridSpan="7">
                  <a:txBody>
                    <a:bodyPr/>
                    <a:lstStyle/>
                    <a:p>
                      <a:pPr marL="0" marR="0">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NRU</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65232855"/>
                  </a:ext>
                </a:extLst>
              </a:tr>
              <a:tr h="197775">
                <a:tc>
                  <a:txBody>
                    <a:bodyPr/>
                    <a:lstStyle/>
                    <a:p>
                      <a:pPr marL="231775" marR="0" lvl="0" indent="-231775">
                        <a:spcAft>
                          <a:spcPts val="600"/>
                        </a:spcAft>
                        <a:buFont typeface="+mj-lt"/>
                        <a:buAutoNum type="arabicPeriod" startAt="5"/>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Fiscal 2027-2028 Conservation Assistance Program</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dirty="0">
                          <a:solidFill>
                            <a:srgbClr val="7030A0"/>
                          </a:solidFill>
                          <a:effectLst/>
                          <a:latin typeface="Calibri" panose="020F0502020204030204" pitchFamily="34" charset="0"/>
                          <a:ea typeface="Times New Roman" panose="02020603050405020304" pitchFamily="18" charset="0"/>
                          <a:cs typeface="Lucida Bright" panose="02040602050505020304" pitchFamily="18" charset="0"/>
                        </a:rPr>
                        <a:t>GBF</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7030A0"/>
                          </a:solidFill>
                          <a:effectLst/>
                          <a:latin typeface="Calibri" panose="020F0502020204030204" pitchFamily="34" charset="0"/>
                          <a:ea typeface="Times New Roman" panose="02020603050405020304" pitchFamily="18" charset="0"/>
                          <a:cs typeface="Lucida Bright" panose="02040602050505020304" pitchFamily="18" charset="0"/>
                        </a:rPr>
                        <a:t>$250,000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7030A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a:solidFill>
                            <a:srgbClr val="7030A0"/>
                          </a:solidFill>
                          <a:effectLst/>
                          <a:latin typeface="Calibri" panose="020F0502020204030204" pitchFamily="34" charset="0"/>
                          <a:ea typeface="Times New Roman" panose="02020603050405020304" pitchFamily="18" charset="0"/>
                          <a:cs typeface="Lucida Bright" panose="02040602050505020304" pitchFamily="18" charset="0"/>
                        </a:rPr>
                        <a:t>$125,000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7030A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a:solidFill>
                            <a:srgbClr val="7030A0"/>
                          </a:solidFill>
                          <a:effectLst/>
                          <a:latin typeface="Calibri" panose="020F0502020204030204" pitchFamily="34" charset="0"/>
                          <a:ea typeface="Times New Roman" panose="02020603050405020304" pitchFamily="18" charset="0"/>
                          <a:cs typeface="Lucida Bright" panose="02040602050505020304" pitchFamily="18" charset="0"/>
                        </a:rPr>
                        <a:t>$125,000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30129177"/>
                  </a:ext>
                </a:extLst>
              </a:tr>
              <a:tr h="193558">
                <a:tc>
                  <a:txBody>
                    <a:bodyPr/>
                    <a:lstStyle/>
                    <a:p>
                      <a:pPr marL="231775" marR="0" lvl="0" indent="-231775">
                        <a:spcAft>
                          <a:spcPts val="600"/>
                        </a:spcAft>
                        <a:buFont typeface="+mj-lt"/>
                        <a:buAutoNum type="arabicPeriod" startAt="6"/>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West Galveston Bay Floating Nesting Platform Demonstration Project</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GBF</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$50,000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$50,000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206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$50,000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97843574"/>
                  </a:ext>
                </a:extLst>
              </a:tr>
              <a:tr h="193558">
                <a:tc>
                  <a:txBody>
                    <a:bodyPr/>
                    <a:lstStyle/>
                    <a:p>
                      <a:pPr marL="231775" marR="0" lvl="0" indent="-231775">
                        <a:spcAft>
                          <a:spcPts val="600"/>
                        </a:spcAft>
                        <a:buFont typeface="+mj-lt"/>
                        <a:buAutoNum type="arabicPeriod" startAt="7"/>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Artist Boat Coastal Heritage Preserve Land Acquisition Project</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TPWD</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$200,000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$100,000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206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$100,000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47581083"/>
                  </a:ext>
                </a:extLst>
              </a:tr>
              <a:tr h="186074">
                <a:tc>
                  <a:txBody>
                    <a:bodyPr/>
                    <a:lstStyle/>
                    <a:p>
                      <a:pPr marL="231775" marR="0" lvl="0" indent="-231775">
                        <a:spcAft>
                          <a:spcPts val="600"/>
                        </a:spcAft>
                        <a:buFont typeface="+mj-lt"/>
                        <a:buAutoNum type="arabicPeriod" startAt="8"/>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East Bay Oyster Reef Restoration: Engineering, Design, and Permitting</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GBF</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$133,000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$121,776</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a:solidFill>
                            <a:srgbClr val="00206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$121,776</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49921372"/>
                  </a:ext>
                </a:extLst>
              </a:tr>
              <a:tr h="174132">
                <a:tc gridSpan="7">
                  <a:txBody>
                    <a:bodyPr/>
                    <a:lstStyle/>
                    <a:p>
                      <a:pPr marL="0" marR="0">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PPE</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3902077"/>
                  </a:ext>
                </a:extLst>
              </a:tr>
              <a:tr h="183952">
                <a:tc>
                  <a:txBody>
                    <a:bodyPr/>
                    <a:lstStyle/>
                    <a:p>
                      <a:pPr marL="231775" marR="0" lvl="0" indent="-231775">
                        <a:spcAft>
                          <a:spcPts val="600"/>
                        </a:spcAft>
                        <a:buFont typeface="+mj-lt"/>
                        <a:buAutoNum type="arabicPeriod" startAt="9"/>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Coordination of the River, Lakes, Bays ‘N Bayous Trash Bash</a:t>
                      </a: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H-GAC</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$15,012</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$15,012</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$15,012</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92745814"/>
                  </a:ext>
                </a:extLst>
              </a:tr>
              <a:tr h="183881">
                <a:tc>
                  <a:txBody>
                    <a:bodyPr/>
                    <a:lstStyle/>
                    <a:p>
                      <a:pPr marL="231775" marR="0" lvl="0" indent="-231775">
                        <a:spcAft>
                          <a:spcPts val="600"/>
                        </a:spcAft>
                        <a:buFont typeface="+mj-lt"/>
                        <a:buAutoNum type="arabicPeriod" startAt="10"/>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Roadside Swale Capacity Building Initiative</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BPA</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$141,220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$141,220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$141,220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16873203"/>
                  </a:ext>
                </a:extLst>
              </a:tr>
              <a:tr h="171883">
                <a:tc>
                  <a:txBody>
                    <a:bodyPr/>
                    <a:lstStyle/>
                    <a:p>
                      <a:pPr marL="231775" marR="0" lvl="0" indent="-231775">
                        <a:spcAft>
                          <a:spcPts val="600"/>
                        </a:spcAft>
                        <a:buFont typeface="+mj-lt"/>
                        <a:buAutoNum type="arabicPeriod" startAt="11"/>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Exploring Environmental Health with STYLE (Sustained Training for Youth Leadership)</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Artist Boat</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$150,000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$138,656</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$138,656</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66416712"/>
                  </a:ext>
                </a:extLst>
              </a:tr>
              <a:tr h="195878">
                <a:tc>
                  <a:txBody>
                    <a:bodyPr/>
                    <a:lstStyle/>
                    <a:p>
                      <a:pPr marL="231775" marR="0" lvl="0" indent="-231775">
                        <a:spcAft>
                          <a:spcPts val="600"/>
                        </a:spcAft>
                        <a:buFont typeface="+mj-lt"/>
                        <a:buAutoNum type="arabicPeriod" startAt="12"/>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Ingraham Gully Community Watershed Stewardship Project</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BCWK</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$150,000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$75,000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$75,000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97900036"/>
                  </a:ext>
                </a:extLst>
              </a:tr>
              <a:tr h="200253">
                <a:tc gridSpan="7">
                  <a:txBody>
                    <a:bodyPr/>
                    <a:lstStyle/>
                    <a:p>
                      <a:pPr marL="0" marR="0">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M&amp;R</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815654"/>
                  </a:ext>
                </a:extLst>
              </a:tr>
              <a:tr h="196542">
                <a:tc>
                  <a:txBody>
                    <a:bodyPr/>
                    <a:lstStyle/>
                    <a:p>
                      <a:pPr marL="231775" marR="0" lvl="0" indent="-231775">
                        <a:spcAft>
                          <a:spcPts val="600"/>
                        </a:spcAft>
                        <a:buFont typeface="+mj-lt"/>
                        <a:buAutoNum type="arabicPeriod" startAt="13"/>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Post-Restoration Terrapin Nesting Habitat Surveys at Galveston Island State Park</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UHCL</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$132,243</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$132,243</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$132,243</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678850"/>
                  </a:ext>
                </a:extLst>
              </a:tr>
              <a:tr h="193558">
                <a:tc>
                  <a:txBody>
                    <a:bodyPr/>
                    <a:lstStyle/>
                    <a:p>
                      <a:pPr marL="231775" marR="0" lvl="0" indent="-231775">
                        <a:spcAft>
                          <a:spcPts val="600"/>
                        </a:spcAft>
                        <a:buFont typeface="+mj-lt"/>
                        <a:buAutoNum type="arabicPeriod" startAt="14"/>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Expanded Evaluation of Micro- and </a:t>
                      </a:r>
                      <a:r>
                        <a:rPr lang="en-US" sz="9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Nanoplastic</a:t>
                      </a: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Pollution through Emerging Methods</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UHCL</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$168,972</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$91,338</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$91,338</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8242036"/>
                  </a:ext>
                </a:extLst>
              </a:tr>
              <a:tr h="275821">
                <a:tc>
                  <a:txBody>
                    <a:bodyPr/>
                    <a:lstStyle/>
                    <a:p>
                      <a:pPr marL="231775" marR="0" lvl="0" indent="-231775">
                        <a:spcAft>
                          <a:spcPts val="600"/>
                        </a:spcAft>
                        <a:buFont typeface="+mj-lt"/>
                        <a:buAutoNum type="arabicPeriod" startAt="15"/>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Eastern Black Rail Genomics and Acoustic Density Assessment in the Galveston Bay Watershed</a:t>
                      </a:r>
                      <a:endParaRPr lang="en-US" sz="900" dirty="0">
                        <a:effectLst/>
                        <a:latin typeface="Lucida Bright" panose="02040602050505020304" pitchFamily="18" charset="0"/>
                        <a:ea typeface="Calibri" panose="020F0502020204030204" pitchFamily="34" charset="0"/>
                        <a:cs typeface="Times New Roman" panose="020206030504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90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TAMUG</a:t>
                      </a:r>
                      <a:endParaRPr lang="en-US" sz="9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$248,936</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$77,634</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$109,274</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$37,134</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E6F5"/>
                    </a:solidFill>
                  </a:tcPr>
                </a:tc>
                <a:tc>
                  <a:txBody>
                    <a:bodyPr/>
                    <a:lstStyle/>
                    <a:p>
                      <a:pPr marL="0" marR="0" algn="ctr">
                        <a:buNone/>
                        <a:tabLst>
                          <a:tab pos="457200" algn="l"/>
                          <a:tab pos="457200" algn="l"/>
                        </a:tabLst>
                      </a:pPr>
                      <a:r>
                        <a:rPr lang="en-US" sz="1000"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$224,042</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09188684"/>
                  </a:ext>
                </a:extLst>
              </a:tr>
              <a:tr h="156719">
                <a:tc gridSpan="3">
                  <a:txBody>
                    <a:bodyPr/>
                    <a:lstStyle/>
                    <a:p>
                      <a:pPr marL="0" marR="0" algn="r">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Proposal Totals </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hMerge="1">
                  <a:txBody>
                    <a:bodyPr/>
                    <a:lstStyle/>
                    <a:p>
                      <a:endParaRPr lang="en-US"/>
                    </a:p>
                  </a:txBody>
                  <a:tcPr/>
                </a:tc>
                <a:tc>
                  <a:txBody>
                    <a:bodyPr/>
                    <a:lstStyle/>
                    <a:p>
                      <a:pPr algn="ctr"/>
                      <a:r>
                        <a:rPr lang="en-US" sz="10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$924,534</a:t>
                      </a:r>
                      <a:endParaRPr lang="en-US" sz="2800" dirty="0"/>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buNone/>
                        <a:tabLst>
                          <a:tab pos="457200" algn="l"/>
                          <a:tab pos="457200" algn="l"/>
                        </a:tabLst>
                      </a:pPr>
                      <a:r>
                        <a:rPr lang="en-US" sz="1000" b="1">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$1,700,000</a:t>
                      </a:r>
                      <a:endParaRPr lang="en-US" sz="100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buNone/>
                        <a:tabLst>
                          <a:tab pos="457200" algn="l"/>
                          <a:tab pos="457200" algn="l"/>
                        </a:tabLst>
                      </a:pPr>
                      <a:r>
                        <a:rPr lang="en-US" sz="10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$137,134</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buNone/>
                        <a:tabLst>
                          <a:tab pos="457200" algn="l"/>
                          <a:tab pos="457200" algn="l"/>
                        </a:tabLst>
                      </a:pPr>
                      <a:r>
                        <a:rPr lang="en-US" sz="10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$2,761,668</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70861745"/>
                  </a:ext>
                </a:extLst>
              </a:tr>
              <a:tr h="156719">
                <a:tc gridSpan="3">
                  <a:txBody>
                    <a:bodyPr/>
                    <a:lstStyle/>
                    <a:p>
                      <a:pPr marL="0" marR="0" algn="r">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 Budget Control </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hMerge="1">
                  <a:txBody>
                    <a:bodyPr/>
                    <a:lstStyle/>
                    <a:p>
                      <a:endParaRPr lang="en-US"/>
                    </a:p>
                  </a:txBody>
                  <a:tcPr/>
                </a:tc>
                <a:tc hMerge="1">
                  <a:txBody>
                    <a:bodyPr/>
                    <a:lstStyle/>
                    <a:p>
                      <a:endParaRPr lang="en-US"/>
                    </a:p>
                  </a:txBody>
                  <a:tcPr/>
                </a:tc>
                <a:tc>
                  <a:txBody>
                    <a:bodyPr/>
                    <a:lstStyle/>
                    <a:p>
                      <a:pPr algn="ctr"/>
                      <a:r>
                        <a:rPr lang="en-US" sz="10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$924,534</a:t>
                      </a:r>
                      <a:endParaRPr lang="en-US" sz="2800" dirty="0"/>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ctr">
                        <a:buNone/>
                        <a:tabLst>
                          <a:tab pos="457200" algn="l"/>
                          <a:tab pos="457200" algn="l"/>
                        </a:tabLst>
                      </a:pPr>
                      <a:r>
                        <a:rPr lang="en-US" sz="10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$1,700,000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ctr">
                        <a:buNone/>
                        <a:tabLst>
                          <a:tab pos="457200" algn="l"/>
                          <a:tab pos="457200" algn="l"/>
                        </a:tabLst>
                      </a:pPr>
                      <a:r>
                        <a:rPr lang="en-US" sz="10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p>
                      <a:pPr marL="0" marR="0" algn="ctr">
                        <a:buNone/>
                        <a:tabLst>
                          <a:tab pos="457200" algn="l"/>
                          <a:tab pos="457200" algn="l"/>
                        </a:tabLst>
                      </a:pPr>
                      <a:r>
                        <a:rPr lang="en-US" sz="10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$2,624,534</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335744215"/>
                  </a:ext>
                </a:extLst>
              </a:tr>
              <a:tr h="156719">
                <a:tc gridSpan="3">
                  <a:txBody>
                    <a:bodyPr/>
                    <a:lstStyle/>
                    <a:p>
                      <a:pPr marL="0" marR="0" algn="r">
                        <a:buNone/>
                        <a:tabLst>
                          <a:tab pos="457200" algn="l"/>
                          <a:tab pos="457200" algn="l"/>
                        </a:tabLst>
                      </a:pPr>
                      <a:r>
                        <a:rPr lang="en-US" sz="9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 Difference </a:t>
                      </a:r>
                      <a:endParaRPr lang="en-US" sz="9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endParaRPr lang="en-US"/>
                    </a:p>
                  </a:txBody>
                  <a:tcPr/>
                </a:tc>
                <a:tc hMerge="1">
                  <a:txBody>
                    <a:bodyPr/>
                    <a:lstStyle/>
                    <a:p>
                      <a:endParaRPr lang="en-US"/>
                    </a:p>
                  </a:txBody>
                  <a:tcPr/>
                </a:tc>
                <a:tc>
                  <a:txBody>
                    <a:bodyPr/>
                    <a:lstStyle/>
                    <a:p>
                      <a:pPr algn="ctr"/>
                      <a:r>
                        <a:rPr lang="en-US" sz="10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2800" dirty="0"/>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buNone/>
                        <a:tabLst>
                          <a:tab pos="457200" algn="l"/>
                          <a:tab pos="457200" algn="l"/>
                        </a:tabLst>
                      </a:pPr>
                      <a:r>
                        <a:rPr lang="en-US" sz="1000" b="1" dirty="0">
                          <a:solidFill>
                            <a:srgbClr val="000000"/>
                          </a:solidFill>
                          <a:effectLst/>
                          <a:latin typeface="Calibri" panose="020F0502020204030204" pitchFamily="34" charset="0"/>
                          <a:ea typeface="Times New Roman" panose="02020603050405020304" pitchFamily="18" charset="0"/>
                          <a:cs typeface="Lucida Bright" panose="02040602050505020304" pitchFamily="18" charset="0"/>
                        </a:rPr>
                        <a:t>$0</a:t>
                      </a:r>
                      <a:endParaRPr lang="en-US" sz="1000" dirty="0">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buNone/>
                        <a:tabLst>
                          <a:tab pos="457200" algn="l"/>
                          <a:tab pos="457200" algn="l"/>
                        </a:tabLst>
                      </a:pPr>
                      <a:r>
                        <a:rPr lang="en-US" sz="1000" b="1" dirty="0">
                          <a:solidFill>
                            <a:srgbClr val="C00000"/>
                          </a:solidFill>
                          <a:effectLst/>
                          <a:latin typeface="Calibri" panose="020F0502020204030204" pitchFamily="34" charset="0"/>
                          <a:ea typeface="Times New Roman" panose="02020603050405020304" pitchFamily="18" charset="0"/>
                          <a:cs typeface="Lucida Bright" panose="02040602050505020304" pitchFamily="18" charset="0"/>
                        </a:rPr>
                        <a:t>($137,134)</a:t>
                      </a:r>
                      <a:endParaRPr lang="en-US" sz="1000" dirty="0">
                        <a:solidFill>
                          <a:srgbClr val="C00000"/>
                        </a:solidFill>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algn="ctr">
                        <a:buNone/>
                        <a:tabLst>
                          <a:tab pos="457200" algn="l"/>
                          <a:tab pos="457200" algn="l"/>
                        </a:tabLst>
                      </a:pPr>
                      <a:r>
                        <a:rPr lang="en-US" sz="1000" b="1" dirty="0">
                          <a:solidFill>
                            <a:srgbClr val="C00000"/>
                          </a:solidFill>
                          <a:effectLst/>
                          <a:latin typeface="Calibri" panose="020F0502020204030204" pitchFamily="34" charset="0"/>
                          <a:ea typeface="Times New Roman" panose="02020603050405020304" pitchFamily="18" charset="0"/>
                          <a:cs typeface="Lucida Bright" panose="02040602050505020304" pitchFamily="18" charset="0"/>
                        </a:rPr>
                        <a:t>($137,134)</a:t>
                      </a:r>
                      <a:r>
                        <a:rPr lang="en-US" sz="1000" b="1" baseline="30000" dirty="0">
                          <a:solidFill>
                            <a:srgbClr val="C00000"/>
                          </a:solidFill>
                          <a:effectLst/>
                          <a:latin typeface="Calibri" panose="020F0502020204030204" pitchFamily="34" charset="0"/>
                          <a:ea typeface="Times New Roman" panose="02020603050405020304" pitchFamily="18" charset="0"/>
                          <a:cs typeface="Lucida Bright" panose="02040602050505020304" pitchFamily="18" charset="0"/>
                        </a:rPr>
                        <a:t>1</a:t>
                      </a:r>
                      <a:endParaRPr lang="en-US" sz="1000" dirty="0">
                        <a:solidFill>
                          <a:srgbClr val="C00000"/>
                        </a:solidFill>
                        <a:effectLst/>
                        <a:latin typeface="Lucida Bright" panose="02040602050505020304" pitchFamily="18" charset="0"/>
                        <a:ea typeface="Lucida Bright" panose="02040602050505020304" pitchFamily="18" charset="0"/>
                        <a:cs typeface="Lucida Bright" panose="02040602050505020304" pitchFamily="18" charset="0"/>
                      </a:endParaRPr>
                    </a:p>
                  </a:txBody>
                  <a:tcPr marL="46163" marR="4616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835350"/>
                  </a:ext>
                </a:extLst>
              </a:tr>
            </a:tbl>
          </a:graphicData>
        </a:graphic>
      </p:graphicFrame>
    </p:spTree>
    <p:extLst>
      <p:ext uri="{BB962C8B-B14F-4D97-AF65-F5344CB8AC3E}">
        <p14:creationId xmlns:p14="http://schemas.microsoft.com/office/powerpoint/2010/main" val="3290887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2D6E6"/>
        </a:solidFill>
        <a:effectLst/>
      </p:bgPr>
    </p:bg>
    <p:spTree>
      <p:nvGrpSpPr>
        <p:cNvPr id="1" name="">
          <a:extLst>
            <a:ext uri="{FF2B5EF4-FFF2-40B4-BE49-F238E27FC236}">
              <a16:creationId xmlns:a16="http://schemas.microsoft.com/office/drawing/2014/main" id="{615488AB-BB1B-4809-A2AB-991C87DD8D7E}"/>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F1B02A29-00E8-4EFC-D112-F807CF99EC2C}"/>
              </a:ext>
            </a:extLst>
          </p:cNvPr>
          <p:cNvGrpSpPr/>
          <p:nvPr/>
        </p:nvGrpSpPr>
        <p:grpSpPr>
          <a:xfrm>
            <a:off x="227383" y="5971501"/>
            <a:ext cx="8646704" cy="801443"/>
            <a:chOff x="188954" y="5918336"/>
            <a:chExt cx="8646704" cy="801442"/>
          </a:xfrm>
        </p:grpSpPr>
        <p:cxnSp>
          <p:nvCxnSpPr>
            <p:cNvPr id="6" name="Straight Connector 5">
              <a:extLst>
                <a:ext uri="{FF2B5EF4-FFF2-40B4-BE49-F238E27FC236}">
                  <a16:creationId xmlns:a16="http://schemas.microsoft.com/office/drawing/2014/main" id="{538E1A9D-5205-5DA7-CB67-43BC77DF42B7}"/>
                </a:ext>
              </a:extLst>
            </p:cNvPr>
            <p:cNvCxnSpPr>
              <a:cxnSpLocks/>
            </p:cNvCxnSpPr>
            <p:nvPr/>
          </p:nvCxnSpPr>
          <p:spPr>
            <a:xfrm>
              <a:off x="1024827" y="6319057"/>
              <a:ext cx="7810831" cy="0"/>
            </a:xfrm>
            <a:prstGeom prst="line">
              <a:avLst/>
            </a:prstGeom>
            <a:ln w="31750" cap="rnd" cmpd="dbl">
              <a:solidFill>
                <a:srgbClr val="3F4B53"/>
              </a:solidFill>
              <a:prstDash val="sysDot"/>
              <a:round/>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7D1E962-7F27-A37A-6A5E-1A386E4543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54" y="5918336"/>
              <a:ext cx="688807" cy="801442"/>
            </a:xfrm>
            <a:prstGeom prst="rect">
              <a:avLst/>
            </a:prstGeom>
          </p:spPr>
        </p:pic>
      </p:grpSp>
      <p:sp>
        <p:nvSpPr>
          <p:cNvPr id="2" name="Title 1">
            <a:extLst>
              <a:ext uri="{FF2B5EF4-FFF2-40B4-BE49-F238E27FC236}">
                <a16:creationId xmlns:a16="http://schemas.microsoft.com/office/drawing/2014/main" id="{7A91AF4D-A2F4-00D3-87FB-6E0A7C9BB6DC}"/>
              </a:ext>
            </a:extLst>
          </p:cNvPr>
          <p:cNvSpPr txBox="1">
            <a:spLocks/>
          </p:cNvSpPr>
          <p:nvPr/>
        </p:nvSpPr>
        <p:spPr>
          <a:xfrm>
            <a:off x="457200" y="215900"/>
            <a:ext cx="8229600"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cap="all" spc="300" baseline="0">
                <a:solidFill>
                  <a:srgbClr val="3F4B53"/>
                </a:solidFill>
                <a:latin typeface="Avenir Ligh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all" spc="300" normalizeH="0" baseline="0" noProof="0" dirty="0">
                <a:ln>
                  <a:noFill/>
                </a:ln>
                <a:solidFill>
                  <a:srgbClr val="3F4B53"/>
                </a:solidFill>
                <a:effectLst/>
                <a:uLnTx/>
                <a:uFillTx/>
                <a:latin typeface="Avenir Light"/>
                <a:ea typeface="+mj-ea"/>
                <a:cs typeface="+mj-cs"/>
              </a:rPr>
              <a:t>Previous GBEP Monitoring portal</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2800" b="1" i="1" u="none" strike="noStrike" kern="1200" cap="all" spc="300" normalizeH="0" baseline="0" noProof="0" dirty="0">
              <a:ln>
                <a:noFill/>
              </a:ln>
              <a:solidFill>
                <a:srgbClr val="3F4B53"/>
              </a:solidFill>
              <a:effectLst/>
              <a:uLnTx/>
              <a:uFillTx/>
              <a:latin typeface="Avenir Light"/>
              <a:ea typeface="+mj-ea"/>
              <a:cs typeface="+mj-cs"/>
            </a:endParaRPr>
          </a:p>
        </p:txBody>
      </p:sp>
      <p:pic>
        <p:nvPicPr>
          <p:cNvPr id="4" name="Picture 3">
            <a:extLst>
              <a:ext uri="{FF2B5EF4-FFF2-40B4-BE49-F238E27FC236}">
                <a16:creationId xmlns:a16="http://schemas.microsoft.com/office/drawing/2014/main" id="{EA2461B6-8190-EFD0-67D3-66693FBC81D9}"/>
              </a:ext>
            </a:extLst>
          </p:cNvPr>
          <p:cNvPicPr>
            <a:picLocks noChangeAspect="1"/>
          </p:cNvPicPr>
          <p:nvPr/>
        </p:nvPicPr>
        <p:blipFill>
          <a:blip r:embed="rId3">
            <a:extLst>
              <a:ext uri="{28A0092B-C50C-407E-A947-70E740481C1C}">
                <a14:useLocalDpi xmlns:a14="http://schemas.microsoft.com/office/drawing/2010/main" val="0"/>
              </a:ext>
            </a:extLst>
          </a:blip>
          <a:srcRect b="3447"/>
          <a:stretch>
            <a:fillRect/>
          </a:stretch>
        </p:blipFill>
        <p:spPr>
          <a:xfrm>
            <a:off x="227382" y="1584338"/>
            <a:ext cx="4274837" cy="3689323"/>
          </a:xfrm>
          <a:prstGeom prst="rect">
            <a:avLst/>
          </a:prstGeom>
        </p:spPr>
      </p:pic>
      <p:pic>
        <p:nvPicPr>
          <p:cNvPr id="7" name="Picture 6">
            <a:extLst>
              <a:ext uri="{FF2B5EF4-FFF2-40B4-BE49-F238E27FC236}">
                <a16:creationId xmlns:a16="http://schemas.microsoft.com/office/drawing/2014/main" id="{6D283497-85C5-8EEF-0412-FB87D3BC7F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6222" y="1584339"/>
            <a:ext cx="4260396" cy="3689322"/>
          </a:xfrm>
          <a:prstGeom prst="rect">
            <a:avLst/>
          </a:prstGeom>
        </p:spPr>
      </p:pic>
    </p:spTree>
    <p:extLst>
      <p:ext uri="{BB962C8B-B14F-4D97-AF65-F5344CB8AC3E}">
        <p14:creationId xmlns:p14="http://schemas.microsoft.com/office/powerpoint/2010/main" val="995824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4240</TotalTime>
  <Words>1870</Words>
  <Application>Microsoft Office PowerPoint</Application>
  <PresentationFormat>On-screen Show (4:3)</PresentationFormat>
  <Paragraphs>305</Paragraphs>
  <Slides>22</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Avenir Light</vt:lpstr>
      <vt:lpstr>Calibri</vt:lpstr>
      <vt:lpstr>Calibri Light</vt:lpstr>
      <vt:lpstr>Lucida Bright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Thompson</dc:creator>
  <cp:lastModifiedBy>Jenelle Estrada</cp:lastModifiedBy>
  <cp:revision>335</cp:revision>
  <dcterms:created xsi:type="dcterms:W3CDTF">2020-10-07T18:53:00Z</dcterms:created>
  <dcterms:modified xsi:type="dcterms:W3CDTF">2026-10-14T12:53:27Z</dcterms:modified>
</cp:coreProperties>
</file>